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9" r:id="rId1"/>
  </p:sldMasterIdLst>
  <p:notesMasterIdLst>
    <p:notesMasterId r:id="rId29"/>
  </p:notesMasterIdLst>
  <p:sldIdLst>
    <p:sldId id="256" r:id="rId2"/>
    <p:sldId id="258" r:id="rId3"/>
    <p:sldId id="300" r:id="rId4"/>
    <p:sldId id="298" r:id="rId5"/>
    <p:sldId id="310" r:id="rId6"/>
    <p:sldId id="308" r:id="rId7"/>
    <p:sldId id="266" r:id="rId8"/>
    <p:sldId id="267" r:id="rId9"/>
    <p:sldId id="268" r:id="rId10"/>
    <p:sldId id="307" r:id="rId11"/>
    <p:sldId id="269" r:id="rId12"/>
    <p:sldId id="271" r:id="rId13"/>
    <p:sldId id="272" r:id="rId14"/>
    <p:sldId id="273" r:id="rId15"/>
    <p:sldId id="275" r:id="rId16"/>
    <p:sldId id="293" r:id="rId17"/>
    <p:sldId id="301" r:id="rId18"/>
    <p:sldId id="303" r:id="rId19"/>
    <p:sldId id="282" r:id="rId20"/>
    <p:sldId id="305" r:id="rId21"/>
    <p:sldId id="306" r:id="rId22"/>
    <p:sldId id="283" r:id="rId23"/>
    <p:sldId id="304" r:id="rId24"/>
    <p:sldId id="309" r:id="rId25"/>
    <p:sldId id="297" r:id="rId26"/>
    <p:sldId id="286" r:id="rId27"/>
    <p:sldId id="287" r:id="rId28"/>
  </p:sldIdLst>
  <p:sldSz cx="18288000" cy="10287000"/>
  <p:notesSz cx="6858000" cy="9144000"/>
  <p:embeddedFontLst>
    <p:embeddedFont>
      <p:font typeface="Calibri (MS)" panose="020F0502020204030204" pitchFamily="34" charset="0"/>
      <p:regular r:id="rId30"/>
    </p:embeddedFont>
    <p:embeddedFont>
      <p:font typeface="Calibri (MS) Bold" panose="020F0702030404030204" pitchFamily="34" charset="0"/>
      <p:regular r:id="rId31"/>
      <p:bold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TT Rounds Condensed" panose="02000506030000020003" pitchFamily="2" charset="77"/>
      <p:regular r:id="rId37"/>
    </p:embeddedFont>
    <p:embeddedFont>
      <p:font typeface="TT Rounds Condensed Bold" panose="02000806030000020003" pitchFamily="2" charset="77"/>
      <p:regular r:id="rId38"/>
      <p:bold r:id="rId39"/>
    </p:embeddedFont>
    <p:embeddedFont>
      <p:font typeface="TT Rounds Condensed Italics" panose="02000506030000090003" pitchFamily="2" charset="77"/>
      <p:regular r:id="rId40"/>
      <p:italic r:id="rId4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83A"/>
    <a:srgbClr val="394A5A"/>
    <a:srgbClr val="AFF3F2"/>
    <a:srgbClr val="0C6E7C"/>
    <a:srgbClr val="FFFCF5"/>
    <a:srgbClr val="0D2036"/>
    <a:srgbClr val="E8F5F3"/>
    <a:srgbClr val="DBEEF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7" autoAdjust="0"/>
    <p:restoredTop sz="93540" autoAdjust="0"/>
  </p:normalViewPr>
  <p:slideViewPr>
    <p:cSldViewPr>
      <p:cViewPr>
        <p:scale>
          <a:sx n="61" d="100"/>
          <a:sy n="61" d="100"/>
        </p:scale>
        <p:origin x="1472" y="1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1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22902,'-4'0'0,"1"0"0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1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19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19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20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22269,'4'0'0,"-1"0"0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2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20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24575,'4'0'0,"-1"0"0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24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0:36:25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08ED-8348-BE94-3F14-CD9785F2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7C3BB9-E295-9EA4-0167-2361E3821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23CB1-FFAB-7C02-200E-921F8012113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3446A94-414B-74AA-D871-64E1FC272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ABD2822-98DB-92CB-4721-D343E70C5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368B0-EBEF-FAA7-5209-D17C9CC66D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30761-DDFB-E64C-4886-4A7FA8D8A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5114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7AAF-A7E9-FA53-5430-F2185C55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C98E3C-9A9C-5805-2514-6599D978EA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73F27-FF0B-37DF-BFB3-38DB3E7580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0FD0A9-4282-EF99-4C11-AD0612A73E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1D4A530-5F62-2494-FB89-9AE341271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4E3F-3A41-1443-2796-210F94937F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697B6-D0D4-68A4-83AD-19A6B13B8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1269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F9B65-CD1C-AB34-6897-8DF703D16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561C8-C6D1-BBE4-D27B-4D4A0EE34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3A833-23C1-C7FB-90C0-45757412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29407-2B41-3815-5D73-D82AA8CDA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3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E396-3622-D92F-9F42-A34E929D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5A25A-DBF8-6219-7533-0C0C92900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4A92-36F3-373C-C8B0-ADF0AD1FD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A060-C67A-AC14-FE33-1FC3656B8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4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90C9-FD39-4034-7F89-2F4CD3FB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00A2C-C2F5-12A2-7488-C8AA34A40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65BC8-92EF-CC9C-0878-6184FE5DF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25C2A-CA6B-E74C-E7C7-76C59B152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4583D-C3A0-B36B-9A4B-7757BED58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55BE0E-64C6-76A4-E68B-14E568B5D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DEF3A-61D0-7438-CC2D-6CE4B43F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BED92-C870-56FE-386D-4E9E006A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D5E44F-6DC4-2A87-601D-A4395819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04EB5-CD9E-C52F-138F-377BE88F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7A582A-0308-31D4-5DAD-D56E8CDF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5576D5-80EA-710F-9A50-1B5A8DD9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82129-E736-E716-408F-6D3A7094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5A748-4A66-5DE4-BEC1-100AB464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7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25F2DC-7E86-A08A-0AF6-65A44C6AD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683B4B-2D0B-7F97-90D6-C681B61DA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FFFD7-39E6-3582-BF49-0ECF42F3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A2B985-8506-F1BC-63A5-5D8F56A5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2B713-6666-63F6-F012-239DBE57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66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3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6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494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971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361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971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74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D7C89-0C8F-9C6F-1369-059F4329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FEDE08-48EC-0CEC-F4FD-4A9EE808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9FED8-236C-9D3E-8382-73045C26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08480C-F03D-7A54-8C8E-9E59D20F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4D353A-6896-4069-AECC-1C32E2FF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C1F7C-132C-4FDA-A17E-94370639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232340-1E04-6413-8A06-9C1DB6C6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2A81C3-7235-EEAF-99B4-B0B151D9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4402F9-4D1A-2529-992B-9FFCB40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147A46-BF87-2B91-F829-62E142C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1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64D8-1D6A-3F37-E17A-D9E0D85A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555B42-A414-15B5-8305-E0452B3A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7589CB-584B-80F0-0436-AB1657B4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E9042-44F9-9C73-4236-53E46F67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E9039E-D3D7-44A7-3A96-78098F7B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C6EAC4-864C-8233-C4CF-527FF57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5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B3CF8-0110-9C43-EF98-3E095C38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B74FB7-709B-5CA7-E557-8E38ABE3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91E42C-5EAB-CCF0-EDEF-DE92F4FC3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D64610-FDC9-8665-A45D-E10FB7636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77DA1-2E1C-B99E-B70C-15226C4B6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9CB69C-C2C0-FFAB-D5D6-404B6511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9678C-7846-0DB8-EE1C-DD5EFEF8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00C70F-FC26-7A42-AEEC-257FFB80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7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3A308-8D0C-BF1E-E234-0AD33A4D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0E4C31-F8C5-DAD7-822C-34A3ECE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864944-885A-CFE0-8EA9-ED35BDD7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266AD8-9D1B-7E35-5BB7-BA619565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65BE65-2D56-BAC7-17A9-D6CB13A2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6EEC2D-0541-22CB-EBA1-0ACE7FA2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707472-64E4-8C6D-3FDC-0426B11C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2242B-B081-5386-3BA1-69D1BCC5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62347-8642-6764-0F66-1B90340AC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160A1-6CA6-1276-694B-9D2FFDC9F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B3FE88-3E19-465C-E0D2-2B72BCF3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A0418C-0EAC-F28B-FB34-D4BBF84E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D0D177-643E-E7BB-AFAB-63DAB1BB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CB8CE-394E-7419-62AB-305B24AD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8AEC1E-CFDC-4283-DF6E-1F810265A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2E3D3C-B9C1-E5BC-ABA8-DAD1806DA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AB7B02-12FB-1B23-EAAF-DDF4BBCA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9949B9-8FB1-5D22-57CB-0705EBFC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57C3C3-5F99-A865-E478-13A639BD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6C81C9-4AE2-C60D-4F25-1AEA435A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EEBFE-C788-2316-A26D-69D8CFDD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C4421B-A961-0912-5122-DD3428D2A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0A67BE-11A4-B8F1-E002-C909636B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32CEA-8394-255D-BDD7-5AE0C94A1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30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09728"/>
          </a:xfrm>
          <a:custGeom>
            <a:avLst/>
            <a:gdLst/>
            <a:ahLst/>
            <a:cxnLst/>
            <a:rect l="l" t="t" r="r" b="b"/>
            <a:pathLst>
              <a:path w="24384000" h="146304">
                <a:moveTo>
                  <a:pt x="0" y="0"/>
                </a:moveTo>
                <a:lnTo>
                  <a:pt x="24384000" y="0"/>
                </a:lnTo>
                <a:lnTo>
                  <a:pt x="24384000" y="146304"/>
                </a:lnTo>
                <a:lnTo>
                  <a:pt x="0" y="146304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5556885" y="1550384"/>
            <a:ext cx="7315200" cy="38100"/>
          </a:xfrm>
          <a:custGeom>
            <a:avLst/>
            <a:gdLst/>
            <a:ahLst/>
            <a:cxnLst/>
            <a:rect l="l" t="t" r="r" b="b"/>
            <a:pathLst>
              <a:path w="9753600" h="50800">
                <a:moveTo>
                  <a:pt x="0" y="0"/>
                </a:moveTo>
                <a:lnTo>
                  <a:pt x="9753600" y="0"/>
                </a:lnTo>
                <a:lnTo>
                  <a:pt x="9753600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E8783A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33525" y="1711166"/>
            <a:ext cx="14544675" cy="41448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6864"/>
              </a:lnSpc>
            </a:pPr>
            <a:r>
              <a:rPr lang="pt-BR" sz="5200" b="1" noProof="0" dirty="0">
                <a:solidFill>
                  <a:srgbClr val="44546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AVALIAÇÃO DO IMPACTO DO</a:t>
            </a:r>
          </a:p>
          <a:p>
            <a:pPr algn="ctr">
              <a:lnSpc>
                <a:spcPts val="6864"/>
              </a:lnSpc>
            </a:pPr>
            <a:r>
              <a:rPr lang="pt-BR" sz="5200" b="1" noProof="0" dirty="0">
                <a:solidFill>
                  <a:srgbClr val="44546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SULFATO DE MAGNÉSIO NO</a:t>
            </a:r>
          </a:p>
          <a:p>
            <a:pPr algn="ctr">
              <a:lnSpc>
                <a:spcPts val="6864"/>
              </a:lnSpc>
            </a:pPr>
            <a:r>
              <a:rPr lang="pt-BR" sz="5200" b="1" noProof="0" dirty="0">
                <a:solidFill>
                  <a:srgbClr val="44546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BLOQUEIO NEUROMUSCULAR</a:t>
            </a:r>
          </a:p>
          <a:p>
            <a:pPr algn="ctr">
              <a:lnSpc>
                <a:spcPts val="6864"/>
              </a:lnSpc>
            </a:pPr>
            <a:r>
              <a:rPr lang="pt-BR" sz="5200" b="1" noProof="0" dirty="0">
                <a:solidFill>
                  <a:srgbClr val="44546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INDUZIDO POR ROCURÔNIO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42485" y="6217920"/>
            <a:ext cx="9144000" cy="7315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360"/>
              </a:lnSpc>
            </a:pPr>
            <a:r>
              <a:rPr lang="pt-BR" sz="2800" i="1" spc="-17" noProof="0" dirty="0">
                <a:solidFill>
                  <a:srgbClr val="14919B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Ensaio Clínico Randomizado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3525" y="7308056"/>
            <a:ext cx="15361920" cy="5557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2640"/>
              </a:lnSpc>
            </a:pPr>
            <a:r>
              <a:rPr lang="pt-BR" sz="2200" b="1" spc="-13" noProof="0" dirty="0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Eduarda Silvestre R. da Costa Gomes  |  Gabriel Tavares Xavier Simplicio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9285" y="7905274"/>
            <a:ext cx="14630400" cy="9644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2808"/>
              </a:lnSpc>
            </a:pPr>
            <a:r>
              <a:rPr lang="pt-BR" sz="1800" spc="-10" noProof="0" dirty="0">
                <a:solidFill>
                  <a:srgbClr val="14919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Orientadora: Dra. Jane Auxiliadora Amorim</a:t>
            </a:r>
          </a:p>
          <a:p>
            <a:pPr algn="ctr">
              <a:lnSpc>
                <a:spcPts val="2808"/>
              </a:lnSpc>
            </a:pPr>
            <a:r>
              <a:rPr lang="pt-BR" sz="1800" spc="-10" noProof="0" dirty="0">
                <a:solidFill>
                  <a:srgbClr val="14919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Coorientadores: Dr. Marcos Vinícius N. de Souza  |  Dra. </a:t>
            </a:r>
            <a:r>
              <a:rPr lang="pt-BR" sz="1800" spc="-10" noProof="0" dirty="0" err="1">
                <a:solidFill>
                  <a:srgbClr val="14919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Yumi</a:t>
            </a:r>
            <a:r>
              <a:rPr lang="pt-BR" sz="1800" spc="-10" noProof="0" dirty="0">
                <a:solidFill>
                  <a:srgbClr val="14919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de Muta Pinto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142974E-E063-8B02-D4CC-A312D558E9E5}"/>
              </a:ext>
            </a:extLst>
          </p:cNvPr>
          <p:cNvGrpSpPr/>
          <p:nvPr/>
        </p:nvGrpSpPr>
        <p:grpSpPr>
          <a:xfrm>
            <a:off x="0" y="9326880"/>
            <a:ext cx="18288000" cy="960120"/>
            <a:chOff x="0" y="9326880"/>
            <a:chExt cx="18288000" cy="960120"/>
          </a:xfrm>
        </p:grpSpPr>
        <p:sp>
          <p:nvSpPr>
            <p:cNvPr id="19" name="Freeform 19"/>
            <p:cNvSpPr/>
            <p:nvPr/>
          </p:nvSpPr>
          <p:spPr>
            <a:xfrm>
              <a:off x="0" y="9326880"/>
              <a:ext cx="18288000" cy="960120"/>
            </a:xfrm>
            <a:custGeom>
              <a:avLst/>
              <a:gdLst/>
              <a:ahLst/>
              <a:cxnLst/>
              <a:rect l="l" t="t" r="r" b="b"/>
              <a:pathLst>
                <a:path w="24384000" h="1280160">
                  <a:moveTo>
                    <a:pt x="0" y="0"/>
                  </a:moveTo>
                  <a:lnTo>
                    <a:pt x="24384000" y="0"/>
                  </a:lnTo>
                  <a:lnTo>
                    <a:pt x="24384000" y="1280160"/>
                  </a:lnTo>
                  <a:lnTo>
                    <a:pt x="0" y="128016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14400" y="9356312"/>
              <a:ext cx="16459200" cy="9215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9"/>
                </a:lnSpc>
              </a:pPr>
              <a:r>
                <a:rPr lang="pt-BR" sz="1999" spc="-12" noProof="0" dirty="0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Programa de Residência em Anestesiologia — CET Dr. Otávio Damázio Filho  |  Recife, Fevereiro de 2026</a:t>
              </a:r>
            </a:p>
          </p:txBody>
        </p:sp>
      </p:grpSp>
      <p:sp>
        <p:nvSpPr>
          <p:cNvPr id="24" name="Freeform 24" descr="Texto  O conteúdo gerado por IA pode estar incorreto."/>
          <p:cNvSpPr/>
          <p:nvPr/>
        </p:nvSpPr>
        <p:spPr>
          <a:xfrm>
            <a:off x="388620" y="305562"/>
            <a:ext cx="2887980" cy="1866138"/>
          </a:xfrm>
          <a:custGeom>
            <a:avLst/>
            <a:gdLst/>
            <a:ahLst/>
            <a:cxnLst/>
            <a:rect l="l" t="t" r="r" b="b"/>
            <a:pathLst>
              <a:path w="3850640" h="2488184">
                <a:moveTo>
                  <a:pt x="0" y="0"/>
                </a:moveTo>
                <a:lnTo>
                  <a:pt x="3850640" y="0"/>
                </a:lnTo>
                <a:lnTo>
                  <a:pt x="3850640" y="2488184"/>
                </a:lnTo>
                <a:lnTo>
                  <a:pt x="0" y="248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2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6" name="Freeform 26"/>
          <p:cNvSpPr/>
          <p:nvPr/>
        </p:nvSpPr>
        <p:spPr>
          <a:xfrm>
            <a:off x="14554200" y="196786"/>
            <a:ext cx="3592735" cy="2127314"/>
          </a:xfrm>
          <a:custGeom>
            <a:avLst/>
            <a:gdLst/>
            <a:ahLst/>
            <a:cxnLst/>
            <a:rect l="l" t="t" r="r" b="b"/>
            <a:pathLst>
              <a:path w="4790313" h="2836418">
                <a:moveTo>
                  <a:pt x="0" y="0"/>
                </a:moveTo>
                <a:lnTo>
                  <a:pt x="4790313" y="0"/>
                </a:lnTo>
                <a:lnTo>
                  <a:pt x="4790313" y="2836418"/>
                </a:lnTo>
                <a:lnTo>
                  <a:pt x="0" y="283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19" r="-4096"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884" y="304800"/>
            <a:ext cx="17204234" cy="96774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67310" dist="4445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761EE33-DD85-7EFD-B18F-04D53A49E597}"/>
              </a:ext>
            </a:extLst>
          </p:cNvPr>
          <p:cNvGrpSpPr/>
          <p:nvPr/>
        </p:nvGrpSpPr>
        <p:grpSpPr>
          <a:xfrm>
            <a:off x="848957" y="2567143"/>
            <a:ext cx="16590085" cy="6162862"/>
            <a:chOff x="2103140" y="3638253"/>
            <a:chExt cx="8414543" cy="3644801"/>
          </a:xfrm>
        </p:grpSpPr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140" y="3638253"/>
              <a:ext cx="8414543" cy="364480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4726653" y="5700546"/>
              <a:ext cx="1255801" cy="2248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750"/>
                </a:lnSpc>
              </a:pPr>
              <a:r>
                <a:rPr lang="pt-BR" sz="2400" b="1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Participante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4430479" y="6154444"/>
              <a:ext cx="1745696" cy="8319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just"/>
              <a:r>
                <a:rPr lang="pt-BR" sz="2400" noProof="0" dirty="0">
                  <a:solidFill>
                    <a:srgbClr val="2B4150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Recebe solução antes da indução </a:t>
              </a:r>
              <a:r>
                <a:rPr lang="pt-BR" sz="2400" noProof="0" dirty="0" err="1">
                  <a:solidFill>
                    <a:srgbClr val="2B4150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anestéisca</a:t>
              </a:r>
              <a:r>
                <a:rPr lang="pt-BR" sz="2400" noProof="0" dirty="0">
                  <a:solidFill>
                    <a:srgbClr val="2B4150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 em frasco </a:t>
              </a:r>
              <a:r>
                <a:rPr lang="pt-BR" sz="2400" noProof="0" dirty="0" err="1">
                  <a:solidFill>
                    <a:srgbClr val="2B4150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transparante</a:t>
              </a:r>
              <a:endParaRPr lang="pt-BR" sz="2400" noProof="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8716037" y="6199719"/>
              <a:ext cx="1255801" cy="2248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750"/>
                </a:lnSpc>
              </a:pPr>
              <a:r>
                <a:rPr lang="pt-BR" sz="2400" b="1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Estatístico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8716037" y="6488529"/>
              <a:ext cx="1255801" cy="51688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pt-BR" sz="2400" noProof="0" dirty="0">
                  <a:solidFill>
                    <a:srgbClr val="394A5A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Analisou grupos codificados</a:t>
              </a:r>
              <a:endParaRPr lang="pt-BR" sz="2400" noProof="0" dirty="0">
                <a:solidFill>
                  <a:srgbClr val="394A5A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2775933" y="3965837"/>
              <a:ext cx="1255801" cy="2248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750"/>
                </a:lnSpc>
              </a:pPr>
              <a:r>
                <a:rPr lang="pt-BR" sz="2400" b="1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Anestesista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2490748" y="4310680"/>
              <a:ext cx="1540987" cy="9805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just"/>
              <a:r>
                <a:rPr lang="pt-BR" sz="2400" noProof="0" dirty="0">
                  <a:solidFill>
                    <a:srgbClr val="394A5A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Recebe envelope com grupo de alocação e prepara solução </a:t>
              </a:r>
              <a:r>
                <a:rPr lang="pt-BR" sz="2400" noProof="0" dirty="0" err="1">
                  <a:solidFill>
                    <a:srgbClr val="394A5A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identica</a:t>
              </a:r>
              <a:endParaRPr lang="pt-BR" sz="2400" noProof="0" dirty="0">
                <a:solidFill>
                  <a:srgbClr val="394A5A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6749327" y="3965837"/>
              <a:ext cx="1255801" cy="2248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750"/>
                </a:lnSpc>
              </a:pPr>
              <a:r>
                <a:rPr lang="pt-BR" sz="2400" b="1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Avaliador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6452767" y="4254648"/>
              <a:ext cx="1881224" cy="12248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just"/>
              <a:r>
                <a:rPr lang="pt-BR" sz="2400" noProof="0" dirty="0">
                  <a:solidFill>
                    <a:srgbClr val="2B4150"/>
                  </a:solidFill>
                  <a:latin typeface="Calibri Light" panose="020F0302020204030204" pitchFamily="34" charset="0"/>
                  <a:ea typeface="Montserrat" pitchFamily="34" charset="-122"/>
                  <a:cs typeface="Calibri Light" panose="020F0302020204030204" pitchFamily="34" charset="0"/>
                </a:rPr>
                <a:t>Só teve acesso ao conteúdo do envelope após o término do período de coleta</a:t>
              </a:r>
              <a:endParaRPr lang="pt-BR" sz="2400" noProof="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3352E3C-D995-6023-4A13-F9C0CE357B59}"/>
              </a:ext>
            </a:extLst>
          </p:cNvPr>
          <p:cNvGrpSpPr/>
          <p:nvPr/>
        </p:nvGrpSpPr>
        <p:grpSpPr>
          <a:xfrm>
            <a:off x="12242625" y="903549"/>
            <a:ext cx="5008513" cy="1696374"/>
            <a:chOff x="11813530" y="6886684"/>
            <a:chExt cx="5008513" cy="1696374"/>
          </a:xfrm>
        </p:grpSpPr>
        <p:sp>
          <p:nvSpPr>
            <p:cNvPr id="22" name="Shape 19"/>
            <p:cNvSpPr/>
            <p:nvPr/>
          </p:nvSpPr>
          <p:spPr>
            <a:xfrm>
              <a:off x="11813530" y="6886684"/>
              <a:ext cx="5008513" cy="1696374"/>
            </a:xfrm>
            <a:prstGeom prst="roundRect">
              <a:avLst>
                <a:gd name="adj" fmla="val 741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250" noProof="0" dirty="0"/>
            </a:p>
          </p:txBody>
        </p:sp>
        <p:pic>
          <p:nvPicPr>
            <p:cNvPr id="23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0196" y="7296274"/>
              <a:ext cx="283369" cy="226665"/>
            </a:xfrm>
            <a:prstGeom prst="rect">
              <a:avLst/>
            </a:prstGeom>
          </p:spPr>
        </p:pic>
        <p:sp>
          <p:nvSpPr>
            <p:cNvPr id="24" name="Text 20"/>
            <p:cNvSpPr/>
            <p:nvPr/>
          </p:nvSpPr>
          <p:spPr>
            <a:xfrm>
              <a:off x="12550229" y="7212931"/>
              <a:ext cx="4045149" cy="10063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25"/>
                </a:lnSpc>
              </a:pPr>
              <a:r>
                <a:rPr lang="pt-BR" sz="1750" noProof="0" dirty="0">
                  <a:solidFill>
                    <a:srgbClr val="000000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Desfechos aferidos por TOFscan® (monitorização objetiva), minimizando viés</a:t>
              </a:r>
              <a:endParaRPr lang="pt-BR" sz="1750" noProof="0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55C559D-25B4-1E59-8AAE-97906A4B4A0F}"/>
              </a:ext>
            </a:extLst>
          </p:cNvPr>
          <p:cNvGrpSpPr/>
          <p:nvPr/>
        </p:nvGrpSpPr>
        <p:grpSpPr>
          <a:xfrm>
            <a:off x="1048894" y="636789"/>
            <a:ext cx="16590085" cy="1360362"/>
            <a:chOff x="930953" y="492251"/>
            <a:chExt cx="16590085" cy="1360362"/>
          </a:xfrm>
        </p:grpSpPr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1B36D79E-B3F4-0AF4-8747-3B619595BB95}"/>
                </a:ext>
              </a:extLst>
            </p:cNvPr>
            <p:cNvSpPr txBox="1"/>
            <p:nvPr/>
          </p:nvSpPr>
          <p:spPr>
            <a:xfrm>
              <a:off x="930953" y="492251"/>
              <a:ext cx="16590085" cy="612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2400" b="1" noProof="0" dirty="0">
                  <a:solidFill>
                    <a:srgbClr val="394A5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MÉTODOS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3C2C31D-A5FD-1C7C-AB1E-DEF5C2504A8D}"/>
                </a:ext>
              </a:extLst>
            </p:cNvPr>
            <p:cNvGrpSpPr/>
            <p:nvPr/>
          </p:nvGrpSpPr>
          <p:grpSpPr>
            <a:xfrm>
              <a:off x="930953" y="1309955"/>
              <a:ext cx="8451532" cy="542658"/>
              <a:chOff x="1073468" y="1309955"/>
              <a:chExt cx="5936932" cy="542658"/>
            </a:xfrm>
          </p:grpSpPr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977CAD93-F3D3-98A5-78AB-1C706758A909}"/>
                  </a:ext>
                </a:extLst>
              </p:cNvPr>
              <p:cNvSpPr txBox="1"/>
              <p:nvPr/>
            </p:nvSpPr>
            <p:spPr>
              <a:xfrm>
                <a:off x="1073468" y="1309955"/>
                <a:ext cx="5936932" cy="5192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640"/>
                  </a:lnSpc>
                </a:pPr>
                <a:r>
                  <a:rPr lang="pt-BR" sz="3200" b="1" i="1" spc="-13" noProof="0" dirty="0">
                    <a:solidFill>
                      <a:srgbClr val="0E6E7C"/>
                    </a:solidFill>
                    <a:latin typeface="+mj-lt"/>
                    <a:ea typeface="TT Rounds Condensed Italics"/>
                    <a:cs typeface="TT Rounds Condensed Italics"/>
                    <a:sym typeface="TT Rounds Condensed Italics"/>
                  </a:rPr>
                  <a:t>Cegamento </a:t>
                </a:r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DB7E7FA9-5C64-CCE3-25CC-03529B5226FB}"/>
                  </a:ext>
                </a:extLst>
              </p:cNvPr>
              <p:cNvSpPr/>
              <p:nvPr/>
            </p:nvSpPr>
            <p:spPr>
              <a:xfrm>
                <a:off x="1097281" y="1804988"/>
                <a:ext cx="219456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926080" h="63500">
                    <a:moveTo>
                      <a:pt x="0" y="0"/>
                    </a:moveTo>
                    <a:lnTo>
                      <a:pt x="2926080" y="0"/>
                    </a:lnTo>
                    <a:lnTo>
                      <a:pt x="292608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E8783A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0">
            <a:extLst>
              <a:ext uri="{FF2B5EF4-FFF2-40B4-BE49-F238E27FC236}">
                <a16:creationId xmlns:a16="http://schemas.microsoft.com/office/drawing/2014/main" id="{D5927F0D-936B-7EE1-C41A-2BCA4E993D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" y="230103"/>
            <a:ext cx="17373600" cy="9826794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63500" dist="4191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293F3BAB-25FD-5AF2-4DB6-EC2411DEF2EB}"/>
              </a:ext>
            </a:extLst>
          </p:cNvPr>
          <p:cNvGrpSpPr/>
          <p:nvPr/>
        </p:nvGrpSpPr>
        <p:grpSpPr>
          <a:xfrm>
            <a:off x="756920" y="290237"/>
            <a:ext cx="16093440" cy="1205284"/>
            <a:chOff x="756920" y="290237"/>
            <a:chExt cx="16093440" cy="1205284"/>
          </a:xfrm>
        </p:grpSpPr>
        <p:sp>
          <p:nvSpPr>
            <p:cNvPr id="8" name="TextBox 8"/>
            <p:cNvSpPr txBox="1"/>
            <p:nvPr/>
          </p:nvSpPr>
          <p:spPr>
            <a:xfrm>
              <a:off x="756920" y="290237"/>
              <a:ext cx="16093440" cy="7015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2400" b="1" noProof="0" dirty="0">
                  <a:solidFill>
                    <a:srgbClr val="0D21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MÉTODOS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E52EA84-72F8-7799-4F9A-F14336778800}"/>
                </a:ext>
              </a:extLst>
            </p:cNvPr>
            <p:cNvGrpSpPr/>
            <p:nvPr/>
          </p:nvGrpSpPr>
          <p:grpSpPr>
            <a:xfrm>
              <a:off x="756920" y="952500"/>
              <a:ext cx="16093440" cy="543021"/>
              <a:chOff x="1097280" y="1309592"/>
              <a:chExt cx="16093440" cy="543021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1097280" y="1309592"/>
                <a:ext cx="16093440" cy="5192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640"/>
                  </a:lnSpc>
                </a:pPr>
                <a:r>
                  <a:rPr lang="pt-BR" sz="3200" b="1" i="1" spc="-13" noProof="0" dirty="0">
                    <a:solidFill>
                      <a:srgbClr val="0E6E7C"/>
                    </a:solidFill>
                    <a:latin typeface="Calibri" panose="020F0502020204030204" pitchFamily="34" charset="0"/>
                    <a:ea typeface="TT Rounds Condensed Italics"/>
                    <a:cs typeface="Calibri" panose="020F0502020204030204" pitchFamily="34" charset="0"/>
                    <a:sym typeface="TT Rounds Condensed Italics"/>
                  </a:rPr>
                  <a:t>Protocolo Anestésico e Monitorização Neuromuscular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097281" y="1804988"/>
                <a:ext cx="219456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926080" h="63500">
                    <a:moveTo>
                      <a:pt x="0" y="0"/>
                    </a:moveTo>
                    <a:lnTo>
                      <a:pt x="2926080" y="0"/>
                    </a:lnTo>
                    <a:lnTo>
                      <a:pt x="292608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E8783A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70D71E42-B611-800C-72C7-7AD15C471B9D}"/>
              </a:ext>
            </a:extLst>
          </p:cNvPr>
          <p:cNvGrpSpPr/>
          <p:nvPr/>
        </p:nvGrpSpPr>
        <p:grpSpPr>
          <a:xfrm>
            <a:off x="1355884" y="1638300"/>
            <a:ext cx="15133320" cy="4602869"/>
            <a:chOff x="1355884" y="1940330"/>
            <a:chExt cx="15133320" cy="460286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1D460A86-46A1-6421-6104-FECEA2D1F758}"/>
                </a:ext>
              </a:extLst>
            </p:cNvPr>
            <p:cNvGrpSpPr/>
            <p:nvPr/>
          </p:nvGrpSpPr>
          <p:grpSpPr>
            <a:xfrm>
              <a:off x="1355884" y="1940330"/>
              <a:ext cx="15133320" cy="467871"/>
              <a:chOff x="1097280" y="2165985"/>
              <a:chExt cx="7680960" cy="76009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097280" y="2194560"/>
                <a:ext cx="7680960" cy="731520"/>
              </a:xfrm>
              <a:custGeom>
                <a:avLst/>
                <a:gdLst/>
                <a:ahLst/>
                <a:cxnLst/>
                <a:rect l="l" t="t" r="r" b="b"/>
                <a:pathLst>
                  <a:path w="10241280" h="975360">
                    <a:moveTo>
                      <a:pt x="0" y="0"/>
                    </a:moveTo>
                    <a:lnTo>
                      <a:pt x="10241280" y="0"/>
                    </a:lnTo>
                    <a:lnTo>
                      <a:pt x="10241280" y="975360"/>
                    </a:lnTo>
                    <a:lnTo>
                      <a:pt x="0" y="975360"/>
                    </a:lnTo>
                    <a:close/>
                  </a:path>
                </a:pathLst>
              </a:custGeom>
              <a:solidFill>
                <a:srgbClr val="0E6E7C"/>
              </a:solidFill>
            </p:spPr>
            <p:txBody>
              <a:bodyPr/>
              <a:lstStyle/>
              <a:p>
                <a:endParaRPr lang="pt-BR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097280" y="2165985"/>
                <a:ext cx="7680960" cy="76009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pt-BR" sz="2400" noProof="0" dirty="0">
                    <a:solidFill>
                      <a:srgbClr val="FFFFFF"/>
                    </a:solidFill>
                    <a:latin typeface="Calibri" panose="020F0502020204030204" pitchFamily="34" charset="0"/>
                    <a:ea typeface="Calibri (MS) Bold"/>
                    <a:cs typeface="Calibri" panose="020F0502020204030204" pitchFamily="34" charset="0"/>
                    <a:sym typeface="Calibri (MS) Bold"/>
                  </a:rPr>
                  <a:t>PROTOCOLO ANESTÉSICO PADRONZADO</a:t>
                </a: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F6497770-BF59-7682-975C-5838E50D16CE}"/>
                </a:ext>
              </a:extLst>
            </p:cNvPr>
            <p:cNvGrpSpPr/>
            <p:nvPr/>
          </p:nvGrpSpPr>
          <p:grpSpPr>
            <a:xfrm>
              <a:off x="1415609" y="2712642"/>
              <a:ext cx="15013871" cy="3830557"/>
              <a:chOff x="1475334" y="2153691"/>
              <a:chExt cx="15337334" cy="350014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C0D0CFB-6067-130D-A31D-912EB28E0E72}"/>
                  </a:ext>
                </a:extLst>
              </p:cNvPr>
              <p:cNvGrpSpPr/>
              <p:nvPr/>
            </p:nvGrpSpPr>
            <p:grpSpPr>
              <a:xfrm>
                <a:off x="1688604" y="2153691"/>
                <a:ext cx="5580310" cy="742951"/>
                <a:chOff x="1688604" y="2153691"/>
                <a:chExt cx="5580310" cy="742951"/>
              </a:xfrm>
            </p:grpSpPr>
            <p:sp>
              <p:nvSpPr>
                <p:cNvPr id="99" name="Text 6">
                  <a:extLst>
                    <a:ext uri="{FF2B5EF4-FFF2-40B4-BE49-F238E27FC236}">
                      <a16:creationId xmlns:a16="http://schemas.microsoft.com/office/drawing/2014/main" id="{EE418636-05AF-DFA3-3992-5F04F4E74BB2}"/>
                    </a:ext>
                  </a:extLst>
                </p:cNvPr>
                <p:cNvSpPr/>
                <p:nvPr/>
              </p:nvSpPr>
              <p:spPr>
                <a:xfrm>
                  <a:off x="3145036" y="2153691"/>
                  <a:ext cx="2667298" cy="3333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625"/>
                    </a:lnSpc>
                  </a:pPr>
                  <a:r>
                    <a:rPr lang="pt-BR" sz="2400" b="1" noProof="0" dirty="0" err="1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Pré</a:t>
                  </a:r>
                  <a:r>
                    <a:rPr lang="pt-BR" sz="2400" b="1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-medicação</a:t>
                  </a:r>
                  <a:endParaRPr lang="pt-BR" sz="2400" b="1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xt 7">
                  <a:extLst>
                    <a:ext uri="{FF2B5EF4-FFF2-40B4-BE49-F238E27FC236}">
                      <a16:creationId xmlns:a16="http://schemas.microsoft.com/office/drawing/2014/main" id="{D243013A-4281-8D9F-65A2-103E95D7287E}"/>
                    </a:ext>
                  </a:extLst>
                </p:cNvPr>
                <p:cNvSpPr/>
                <p:nvPr/>
              </p:nvSpPr>
              <p:spPr>
                <a:xfrm>
                  <a:off x="1688604" y="2589461"/>
                  <a:ext cx="5580310" cy="307181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375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Midazolam 0,03–0,05 mg/kg IV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18F9773D-59BF-A9D8-ABA5-D6C384B03958}"/>
                  </a:ext>
                </a:extLst>
              </p:cNvPr>
              <p:cNvGrpSpPr/>
              <p:nvPr/>
            </p:nvGrpSpPr>
            <p:grpSpPr>
              <a:xfrm>
                <a:off x="4798665" y="4910881"/>
                <a:ext cx="5580460" cy="742951"/>
                <a:chOff x="4798665" y="4910881"/>
                <a:chExt cx="5580460" cy="742951"/>
              </a:xfrm>
            </p:grpSpPr>
            <p:sp>
              <p:nvSpPr>
                <p:cNvPr id="97" name="Text 11">
                  <a:extLst>
                    <a:ext uri="{FF2B5EF4-FFF2-40B4-BE49-F238E27FC236}">
                      <a16:creationId xmlns:a16="http://schemas.microsoft.com/office/drawing/2014/main" id="{EB6960C9-B161-D3E0-C719-23E177E0BA4B}"/>
                    </a:ext>
                  </a:extLst>
                </p:cNvPr>
                <p:cNvSpPr/>
                <p:nvPr/>
              </p:nvSpPr>
              <p:spPr>
                <a:xfrm>
                  <a:off x="6255246" y="4910881"/>
                  <a:ext cx="2667298" cy="3333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625"/>
                    </a:lnSpc>
                  </a:pPr>
                  <a:r>
                    <a:rPr lang="pt-BR" sz="2400" b="1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Infusão da solução</a:t>
                  </a:r>
                  <a:endParaRPr lang="pt-BR" sz="2400" b="1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Text 12">
                  <a:extLst>
                    <a:ext uri="{FF2B5EF4-FFF2-40B4-BE49-F238E27FC236}">
                      <a16:creationId xmlns:a16="http://schemas.microsoft.com/office/drawing/2014/main" id="{5862874B-E278-F3F7-240E-F3DCAF6FE5CF}"/>
                    </a:ext>
                  </a:extLst>
                </p:cNvPr>
                <p:cNvSpPr/>
                <p:nvPr/>
              </p:nvSpPr>
              <p:spPr>
                <a:xfrm>
                  <a:off x="4798665" y="5346651"/>
                  <a:ext cx="5580460" cy="307181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375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10 minutos antes da indução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7" name="Agrupar 76">
                <a:extLst>
                  <a:ext uri="{FF2B5EF4-FFF2-40B4-BE49-F238E27FC236}">
                    <a16:creationId xmlns:a16="http://schemas.microsoft.com/office/drawing/2014/main" id="{A72AD3B3-5931-627B-F273-81C47586A74A}"/>
                  </a:ext>
                </a:extLst>
              </p:cNvPr>
              <p:cNvGrpSpPr/>
              <p:nvPr/>
            </p:nvGrpSpPr>
            <p:grpSpPr>
              <a:xfrm>
                <a:off x="7908726" y="2153691"/>
                <a:ext cx="5580460" cy="1050132"/>
                <a:chOff x="7908726" y="2153691"/>
                <a:chExt cx="5580460" cy="1050132"/>
              </a:xfrm>
            </p:grpSpPr>
            <p:sp>
              <p:nvSpPr>
                <p:cNvPr id="95" name="Text 16">
                  <a:extLst>
                    <a:ext uri="{FF2B5EF4-FFF2-40B4-BE49-F238E27FC236}">
                      <a16:creationId xmlns:a16="http://schemas.microsoft.com/office/drawing/2014/main" id="{376487BD-A48C-6680-2383-B2A894BE0970}"/>
                    </a:ext>
                  </a:extLst>
                </p:cNvPr>
                <p:cNvSpPr/>
                <p:nvPr/>
              </p:nvSpPr>
              <p:spPr>
                <a:xfrm>
                  <a:off x="9365307" y="2153691"/>
                  <a:ext cx="2667298" cy="3333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625"/>
                    </a:lnSpc>
                  </a:pPr>
                  <a:r>
                    <a:rPr lang="pt-BR" sz="2400" b="1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Indução</a:t>
                  </a:r>
                  <a:endParaRPr lang="pt-BR" sz="2400" b="1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Text 17">
                  <a:extLst>
                    <a:ext uri="{FF2B5EF4-FFF2-40B4-BE49-F238E27FC236}">
                      <a16:creationId xmlns:a16="http://schemas.microsoft.com/office/drawing/2014/main" id="{8D25B014-44A0-4F73-2C08-7B320F6A07D3}"/>
                    </a:ext>
                  </a:extLst>
                </p:cNvPr>
                <p:cNvSpPr/>
                <p:nvPr/>
              </p:nvSpPr>
              <p:spPr>
                <a:xfrm>
                  <a:off x="7908726" y="2589460"/>
                  <a:ext cx="5580460" cy="61436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375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Fentanil + Lidocaína + Propofol + Cetamina + Rocurônio 0,6 mg/kg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8" name="Agrupar 77">
                <a:extLst>
                  <a:ext uri="{FF2B5EF4-FFF2-40B4-BE49-F238E27FC236}">
                    <a16:creationId xmlns:a16="http://schemas.microsoft.com/office/drawing/2014/main" id="{76E34182-DBE6-5432-D044-6E493DA3A070}"/>
                  </a:ext>
                </a:extLst>
              </p:cNvPr>
              <p:cNvGrpSpPr/>
              <p:nvPr/>
            </p:nvGrpSpPr>
            <p:grpSpPr>
              <a:xfrm>
                <a:off x="1475334" y="3417318"/>
                <a:ext cx="15337334" cy="1280070"/>
                <a:chOff x="1475334" y="3417318"/>
                <a:chExt cx="15337334" cy="1280070"/>
              </a:xfrm>
            </p:grpSpPr>
            <p:sp>
              <p:nvSpPr>
                <p:cNvPr id="82" name="Shape 2">
                  <a:extLst>
                    <a:ext uri="{FF2B5EF4-FFF2-40B4-BE49-F238E27FC236}">
                      <a16:creationId xmlns:a16="http://schemas.microsoft.com/office/drawing/2014/main" id="{D45C590C-4A36-2606-BACE-4A8369F2DAAE}"/>
                    </a:ext>
                  </a:extLst>
                </p:cNvPr>
                <p:cNvSpPr/>
                <p:nvPr/>
              </p:nvSpPr>
              <p:spPr>
                <a:xfrm>
                  <a:off x="1475334" y="4057353"/>
                  <a:ext cx="15337334" cy="28575"/>
                </a:xfrm>
                <a:prstGeom prst="roundRect">
                  <a:avLst>
                    <a:gd name="adj" fmla="val 40000"/>
                  </a:avLst>
                </a:prstGeom>
                <a:solidFill>
                  <a:srgbClr val="D9D4C9"/>
                </a:solidFill>
                <a:ln/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Shape 3">
                  <a:extLst>
                    <a:ext uri="{FF2B5EF4-FFF2-40B4-BE49-F238E27FC236}">
                      <a16:creationId xmlns:a16="http://schemas.microsoft.com/office/drawing/2014/main" id="{8969CB55-9AAF-8E23-C283-50CC05B4BF6A}"/>
                    </a:ext>
                  </a:extLst>
                </p:cNvPr>
                <p:cNvSpPr/>
                <p:nvPr/>
              </p:nvSpPr>
              <p:spPr>
                <a:xfrm>
                  <a:off x="4464249" y="3417318"/>
                  <a:ext cx="28575" cy="640110"/>
                </a:xfrm>
                <a:prstGeom prst="roundRect">
                  <a:avLst>
                    <a:gd name="adj" fmla="val 40000"/>
                  </a:avLst>
                </a:prstGeom>
                <a:solidFill>
                  <a:srgbClr val="D9D4C9"/>
                </a:solidFill>
                <a:ln/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Shape 4">
                  <a:extLst>
                    <a:ext uri="{FF2B5EF4-FFF2-40B4-BE49-F238E27FC236}">
                      <a16:creationId xmlns:a16="http://schemas.microsoft.com/office/drawing/2014/main" id="{157DBAA2-C279-158F-51D4-F0DBCBED3738}"/>
                    </a:ext>
                  </a:extLst>
                </p:cNvPr>
                <p:cNvSpPr/>
                <p:nvPr/>
              </p:nvSpPr>
              <p:spPr>
                <a:xfrm>
                  <a:off x="4238626" y="3817368"/>
                  <a:ext cx="479971" cy="479971"/>
                </a:xfrm>
                <a:prstGeom prst="roundRect">
                  <a:avLst>
                    <a:gd name="adj" fmla="val 2381"/>
                  </a:avLst>
                </a:prstGeom>
                <a:solidFill>
                  <a:srgbClr val="F3EEE3"/>
                </a:solidFill>
                <a:ln w="15240">
                  <a:solidFill>
                    <a:srgbClr val="D9D4C9"/>
                  </a:solidFill>
                  <a:prstDash val="solid"/>
                </a:ln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Text 5">
                  <a:extLst>
                    <a:ext uri="{FF2B5EF4-FFF2-40B4-BE49-F238E27FC236}">
                      <a16:creationId xmlns:a16="http://schemas.microsoft.com/office/drawing/2014/main" id="{DCA261E7-8062-ACA0-E363-B4D4F5E4E5CF}"/>
                    </a:ext>
                  </a:extLst>
                </p:cNvPr>
                <p:cNvSpPr/>
                <p:nvPr/>
              </p:nvSpPr>
              <p:spPr>
                <a:xfrm>
                  <a:off x="4318546" y="3857253"/>
                  <a:ext cx="319980" cy="40005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1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Shape 8">
                  <a:extLst>
                    <a:ext uri="{FF2B5EF4-FFF2-40B4-BE49-F238E27FC236}">
                      <a16:creationId xmlns:a16="http://schemas.microsoft.com/office/drawing/2014/main" id="{1FCAD5F1-29F5-0D1D-32DD-049F9862C28D}"/>
                    </a:ext>
                  </a:extLst>
                </p:cNvPr>
                <p:cNvSpPr/>
                <p:nvPr/>
              </p:nvSpPr>
              <p:spPr>
                <a:xfrm>
                  <a:off x="7574459" y="4057278"/>
                  <a:ext cx="28575" cy="640110"/>
                </a:xfrm>
                <a:prstGeom prst="roundRect">
                  <a:avLst>
                    <a:gd name="adj" fmla="val 40000"/>
                  </a:avLst>
                </a:prstGeom>
                <a:solidFill>
                  <a:srgbClr val="D9D4C9"/>
                </a:solidFill>
                <a:ln/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Shape 9">
                  <a:extLst>
                    <a:ext uri="{FF2B5EF4-FFF2-40B4-BE49-F238E27FC236}">
                      <a16:creationId xmlns:a16="http://schemas.microsoft.com/office/drawing/2014/main" id="{BD41B8AC-7427-E954-C992-CB79A098C66F}"/>
                    </a:ext>
                  </a:extLst>
                </p:cNvPr>
                <p:cNvSpPr/>
                <p:nvPr/>
              </p:nvSpPr>
              <p:spPr>
                <a:xfrm>
                  <a:off x="7348836" y="3817368"/>
                  <a:ext cx="479971" cy="479971"/>
                </a:xfrm>
                <a:prstGeom prst="roundRect">
                  <a:avLst>
                    <a:gd name="adj" fmla="val 2381"/>
                  </a:avLst>
                </a:prstGeom>
                <a:solidFill>
                  <a:srgbClr val="F3EEE3"/>
                </a:solidFill>
                <a:ln w="15240">
                  <a:solidFill>
                    <a:srgbClr val="D9D4C9"/>
                  </a:solidFill>
                  <a:prstDash val="solid"/>
                </a:ln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Text 10">
                  <a:extLst>
                    <a:ext uri="{FF2B5EF4-FFF2-40B4-BE49-F238E27FC236}">
                      <a16:creationId xmlns:a16="http://schemas.microsoft.com/office/drawing/2014/main" id="{12595B11-FFBC-8A25-8983-9931FB4D68AC}"/>
                    </a:ext>
                  </a:extLst>
                </p:cNvPr>
                <p:cNvSpPr/>
                <p:nvPr/>
              </p:nvSpPr>
              <p:spPr>
                <a:xfrm>
                  <a:off x="7428756" y="3857253"/>
                  <a:ext cx="319980" cy="40005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2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Shape 13">
                  <a:extLst>
                    <a:ext uri="{FF2B5EF4-FFF2-40B4-BE49-F238E27FC236}">
                      <a16:creationId xmlns:a16="http://schemas.microsoft.com/office/drawing/2014/main" id="{0078B71E-A805-2F3A-01CB-CF8FAADCDCE1}"/>
                    </a:ext>
                  </a:extLst>
                </p:cNvPr>
                <p:cNvSpPr/>
                <p:nvPr/>
              </p:nvSpPr>
              <p:spPr>
                <a:xfrm>
                  <a:off x="10684520" y="3417318"/>
                  <a:ext cx="28575" cy="640110"/>
                </a:xfrm>
                <a:prstGeom prst="roundRect">
                  <a:avLst>
                    <a:gd name="adj" fmla="val 40000"/>
                  </a:avLst>
                </a:prstGeom>
                <a:solidFill>
                  <a:srgbClr val="D9D4C9"/>
                </a:solidFill>
                <a:ln/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Shape 14">
                  <a:extLst>
                    <a:ext uri="{FF2B5EF4-FFF2-40B4-BE49-F238E27FC236}">
                      <a16:creationId xmlns:a16="http://schemas.microsoft.com/office/drawing/2014/main" id="{2C0DD7A0-D7F9-2E19-AE9D-FC96C7F8910A}"/>
                    </a:ext>
                  </a:extLst>
                </p:cNvPr>
                <p:cNvSpPr/>
                <p:nvPr/>
              </p:nvSpPr>
              <p:spPr>
                <a:xfrm>
                  <a:off x="10458897" y="3817368"/>
                  <a:ext cx="479971" cy="479971"/>
                </a:xfrm>
                <a:prstGeom prst="roundRect">
                  <a:avLst>
                    <a:gd name="adj" fmla="val 2381"/>
                  </a:avLst>
                </a:prstGeom>
                <a:solidFill>
                  <a:srgbClr val="F3EEE3"/>
                </a:solidFill>
                <a:ln w="15240">
                  <a:solidFill>
                    <a:srgbClr val="D9D4C9"/>
                  </a:solidFill>
                  <a:prstDash val="solid"/>
                </a:ln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Text 15">
                  <a:extLst>
                    <a:ext uri="{FF2B5EF4-FFF2-40B4-BE49-F238E27FC236}">
                      <a16:creationId xmlns:a16="http://schemas.microsoft.com/office/drawing/2014/main" id="{4E3064DF-462C-8236-962E-11E68599449F}"/>
                    </a:ext>
                  </a:extLst>
                </p:cNvPr>
                <p:cNvSpPr/>
                <p:nvPr/>
              </p:nvSpPr>
              <p:spPr>
                <a:xfrm>
                  <a:off x="10538818" y="3857253"/>
                  <a:ext cx="319980" cy="40005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3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Shape 18">
                  <a:extLst>
                    <a:ext uri="{FF2B5EF4-FFF2-40B4-BE49-F238E27FC236}">
                      <a16:creationId xmlns:a16="http://schemas.microsoft.com/office/drawing/2014/main" id="{87B94BEE-4227-0552-72BB-5D649DEE686B}"/>
                    </a:ext>
                  </a:extLst>
                </p:cNvPr>
                <p:cNvSpPr/>
                <p:nvPr/>
              </p:nvSpPr>
              <p:spPr>
                <a:xfrm>
                  <a:off x="13794730" y="4057278"/>
                  <a:ext cx="28575" cy="640110"/>
                </a:xfrm>
                <a:prstGeom prst="roundRect">
                  <a:avLst>
                    <a:gd name="adj" fmla="val 40000"/>
                  </a:avLst>
                </a:prstGeom>
                <a:solidFill>
                  <a:srgbClr val="D9D4C9"/>
                </a:solidFill>
                <a:ln/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Shape 19">
                  <a:extLst>
                    <a:ext uri="{FF2B5EF4-FFF2-40B4-BE49-F238E27FC236}">
                      <a16:creationId xmlns:a16="http://schemas.microsoft.com/office/drawing/2014/main" id="{8C7676E1-63B7-F63E-900D-4478403CFE6E}"/>
                    </a:ext>
                  </a:extLst>
                </p:cNvPr>
                <p:cNvSpPr/>
                <p:nvPr/>
              </p:nvSpPr>
              <p:spPr>
                <a:xfrm>
                  <a:off x="13569107" y="3817368"/>
                  <a:ext cx="479971" cy="479971"/>
                </a:xfrm>
                <a:prstGeom prst="roundRect">
                  <a:avLst>
                    <a:gd name="adj" fmla="val 2381"/>
                  </a:avLst>
                </a:prstGeom>
                <a:solidFill>
                  <a:srgbClr val="F3EEE3"/>
                </a:solidFill>
                <a:ln w="15240">
                  <a:solidFill>
                    <a:srgbClr val="D9D4C9"/>
                  </a:solidFill>
                  <a:prstDash val="solid"/>
                </a:ln>
              </p:spPr>
              <p:txBody>
                <a:bodyPr/>
                <a:lstStyle/>
                <a:p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Text 20">
                  <a:extLst>
                    <a:ext uri="{FF2B5EF4-FFF2-40B4-BE49-F238E27FC236}">
                      <a16:creationId xmlns:a16="http://schemas.microsoft.com/office/drawing/2014/main" id="{DBCB49B4-6364-0A3B-A5D5-BD915B3CC7FF}"/>
                    </a:ext>
                  </a:extLst>
                </p:cNvPr>
                <p:cNvSpPr/>
                <p:nvPr/>
              </p:nvSpPr>
              <p:spPr>
                <a:xfrm>
                  <a:off x="13649028" y="3857253"/>
                  <a:ext cx="319980" cy="40005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4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540E869D-519E-88A4-200C-4DCA29F854E6}"/>
                  </a:ext>
                </a:extLst>
              </p:cNvPr>
              <p:cNvGrpSpPr/>
              <p:nvPr/>
            </p:nvGrpSpPr>
            <p:grpSpPr>
              <a:xfrm>
                <a:off x="11018936" y="4910881"/>
                <a:ext cx="5580460" cy="742951"/>
                <a:chOff x="11018936" y="4910881"/>
                <a:chExt cx="5580460" cy="742951"/>
              </a:xfrm>
            </p:grpSpPr>
            <p:sp>
              <p:nvSpPr>
                <p:cNvPr id="80" name="Text 21">
                  <a:extLst>
                    <a:ext uri="{FF2B5EF4-FFF2-40B4-BE49-F238E27FC236}">
                      <a16:creationId xmlns:a16="http://schemas.microsoft.com/office/drawing/2014/main" id="{FCE97892-5C62-35CA-446C-DC73FD0AA25E}"/>
                    </a:ext>
                  </a:extLst>
                </p:cNvPr>
                <p:cNvSpPr/>
                <p:nvPr/>
              </p:nvSpPr>
              <p:spPr>
                <a:xfrm>
                  <a:off x="12475517" y="4910881"/>
                  <a:ext cx="2667298" cy="3333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625"/>
                    </a:lnSpc>
                  </a:pPr>
                  <a:r>
                    <a:rPr lang="pt-BR" sz="2400" b="1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Lato Bold" pitchFamily="34" charset="-122"/>
                      <a:cs typeface="Calibri" panose="020F0502020204030204" pitchFamily="34" charset="0"/>
                    </a:rPr>
                    <a:t>Manutenção</a:t>
                  </a:r>
                  <a:endParaRPr lang="pt-BR" sz="2400" b="1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Text 22">
                  <a:extLst>
                    <a:ext uri="{FF2B5EF4-FFF2-40B4-BE49-F238E27FC236}">
                      <a16:creationId xmlns:a16="http://schemas.microsoft.com/office/drawing/2014/main" id="{DAECD264-8C27-2683-54D4-E2C300711E08}"/>
                    </a:ext>
                  </a:extLst>
                </p:cNvPr>
                <p:cNvSpPr/>
                <p:nvPr/>
              </p:nvSpPr>
              <p:spPr>
                <a:xfrm>
                  <a:off x="11018936" y="5346651"/>
                  <a:ext cx="5580460" cy="307181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algn="ctr">
                    <a:lnSpc>
                      <a:spcPts val="2375"/>
                    </a:lnSpc>
                  </a:pPr>
                  <a:r>
                    <a:rPr lang="pt-BR" sz="2400" noProof="0" dirty="0" err="1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Sevoflurano</a:t>
                  </a:r>
                  <a:r>
                    <a:rPr lang="pt-BR" sz="2400" noProof="0" dirty="0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 + </a:t>
                  </a:r>
                  <a:r>
                    <a:rPr lang="pt-BR" sz="2400" noProof="0" dirty="0" err="1">
                      <a:solidFill>
                        <a:srgbClr val="2B4150"/>
                      </a:solidFill>
                      <a:latin typeface="Calibri" panose="020F0502020204030204" pitchFamily="34" charset="0"/>
                      <a:ea typeface="Montserrat" pitchFamily="34" charset="-122"/>
                      <a:cs typeface="Calibri" panose="020F0502020204030204" pitchFamily="34" charset="0"/>
                    </a:rPr>
                    <a:t>Remifentanil</a:t>
                  </a:r>
                  <a:endParaRPr lang="pt-BR" sz="24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CDF95A9-9FDB-80DA-7183-D77C35E9E673}"/>
              </a:ext>
            </a:extLst>
          </p:cNvPr>
          <p:cNvGrpSpPr/>
          <p:nvPr/>
        </p:nvGrpSpPr>
        <p:grpSpPr>
          <a:xfrm>
            <a:off x="9045782" y="6744888"/>
            <a:ext cx="7427532" cy="3146331"/>
            <a:chOff x="9423351" y="6571940"/>
            <a:chExt cx="7427532" cy="2334042"/>
          </a:xfrm>
        </p:grpSpPr>
        <p:sp>
          <p:nvSpPr>
            <p:cNvPr id="102" name="Text 26">
              <a:extLst>
                <a:ext uri="{FF2B5EF4-FFF2-40B4-BE49-F238E27FC236}">
                  <a16:creationId xmlns:a16="http://schemas.microsoft.com/office/drawing/2014/main" id="{BB2BCC1E-8518-FD15-E0F7-5D1BB2B10065}"/>
                </a:ext>
              </a:extLst>
            </p:cNvPr>
            <p:cNvSpPr/>
            <p:nvPr/>
          </p:nvSpPr>
          <p:spPr>
            <a:xfrm>
              <a:off x="9442517" y="6571940"/>
              <a:ext cx="2667298" cy="3333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625"/>
                </a:lnSpc>
              </a:pPr>
              <a:r>
                <a:rPr lang="pt-BR" sz="2400" noProof="0" dirty="0">
                  <a:solidFill>
                    <a:srgbClr val="0C6E7C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Reversão Guiada</a:t>
              </a:r>
              <a:endParaRPr lang="pt-BR" sz="2400" noProof="0" dirty="0">
                <a:solidFill>
                  <a:srgbClr val="0C6E7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Text 29">
              <a:extLst>
                <a:ext uri="{FF2B5EF4-FFF2-40B4-BE49-F238E27FC236}">
                  <a16:creationId xmlns:a16="http://schemas.microsoft.com/office/drawing/2014/main" id="{90A9A0E8-C218-353E-CA48-BE7F48EA8AC4}"/>
                </a:ext>
              </a:extLst>
            </p:cNvPr>
            <p:cNvSpPr/>
            <p:nvPr/>
          </p:nvSpPr>
          <p:spPr>
            <a:xfrm>
              <a:off x="9636622" y="6998048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TOF=0 e CPT=0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Text 30">
              <a:extLst>
                <a:ext uri="{FF2B5EF4-FFF2-40B4-BE49-F238E27FC236}">
                  <a16:creationId xmlns:a16="http://schemas.microsoft.com/office/drawing/2014/main" id="{7C81CF30-FCB4-FA2C-12AD-275E3B329B2E}"/>
                </a:ext>
              </a:extLst>
            </p:cNvPr>
            <p:cNvSpPr/>
            <p:nvPr/>
          </p:nvSpPr>
          <p:spPr>
            <a:xfrm>
              <a:off x="13336042" y="6998048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Sugamadex 16 mg/kg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Shape 31">
              <a:extLst>
                <a:ext uri="{FF2B5EF4-FFF2-40B4-BE49-F238E27FC236}">
                  <a16:creationId xmlns:a16="http://schemas.microsoft.com/office/drawing/2014/main" id="{ADFE9EFF-E592-0983-6B03-B48D511D4132}"/>
                </a:ext>
              </a:extLst>
            </p:cNvPr>
            <p:cNvSpPr/>
            <p:nvPr/>
          </p:nvSpPr>
          <p:spPr>
            <a:xfrm>
              <a:off x="9423351" y="7417148"/>
              <a:ext cx="7389316" cy="5310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Text 32">
              <a:extLst>
                <a:ext uri="{FF2B5EF4-FFF2-40B4-BE49-F238E27FC236}">
                  <a16:creationId xmlns:a16="http://schemas.microsoft.com/office/drawing/2014/main" id="{D32DC9E5-1ED0-2053-BFE9-6E4636E5148F}"/>
                </a:ext>
              </a:extLst>
            </p:cNvPr>
            <p:cNvSpPr/>
            <p:nvPr/>
          </p:nvSpPr>
          <p:spPr>
            <a:xfrm>
              <a:off x="9636622" y="7529067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TOF=0 e CPT≥1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 33">
              <a:extLst>
                <a:ext uri="{FF2B5EF4-FFF2-40B4-BE49-F238E27FC236}">
                  <a16:creationId xmlns:a16="http://schemas.microsoft.com/office/drawing/2014/main" id="{9884E095-0178-F1C0-287D-A50B595E16C1}"/>
                </a:ext>
              </a:extLst>
            </p:cNvPr>
            <p:cNvSpPr/>
            <p:nvPr/>
          </p:nvSpPr>
          <p:spPr>
            <a:xfrm>
              <a:off x="13336042" y="7529067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Sugamadex 4 mg/kg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 35">
              <a:extLst>
                <a:ext uri="{FF2B5EF4-FFF2-40B4-BE49-F238E27FC236}">
                  <a16:creationId xmlns:a16="http://schemas.microsoft.com/office/drawing/2014/main" id="{5CDEAB7D-C594-1735-320F-7DA5DA22CF88}"/>
                </a:ext>
              </a:extLst>
            </p:cNvPr>
            <p:cNvSpPr/>
            <p:nvPr/>
          </p:nvSpPr>
          <p:spPr>
            <a:xfrm>
              <a:off x="9636622" y="8060086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 &gt;/= 1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Text 36">
              <a:extLst>
                <a:ext uri="{FF2B5EF4-FFF2-40B4-BE49-F238E27FC236}">
                  <a16:creationId xmlns:a16="http://schemas.microsoft.com/office/drawing/2014/main" id="{D34BFBB5-B521-2E44-7361-734DBDFF3C9E}"/>
                </a:ext>
              </a:extLst>
            </p:cNvPr>
            <p:cNvSpPr/>
            <p:nvPr/>
          </p:nvSpPr>
          <p:spPr>
            <a:xfrm>
              <a:off x="13336042" y="8060086"/>
              <a:ext cx="3263354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Sugamadex 2 mg/kg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 37">
              <a:extLst>
                <a:ext uri="{FF2B5EF4-FFF2-40B4-BE49-F238E27FC236}">
                  <a16:creationId xmlns:a16="http://schemas.microsoft.com/office/drawing/2014/main" id="{1C57F0EF-1BA0-9152-F22F-B565D4C36DB2}"/>
                </a:ext>
              </a:extLst>
            </p:cNvPr>
            <p:cNvSpPr/>
            <p:nvPr/>
          </p:nvSpPr>
          <p:spPr>
            <a:xfrm>
              <a:off x="9442517" y="8598801"/>
              <a:ext cx="7408366" cy="3071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4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Extubação: T4/T1 &gt; 90%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529945AF-41D0-0DB7-1FEA-71BC32245DB5}"/>
              </a:ext>
            </a:extLst>
          </p:cNvPr>
          <p:cNvGrpSpPr/>
          <p:nvPr/>
        </p:nvGrpSpPr>
        <p:grpSpPr>
          <a:xfrm>
            <a:off x="756920" y="6775819"/>
            <a:ext cx="8382263" cy="3127793"/>
            <a:chOff x="1168536" y="6351240"/>
            <a:chExt cx="8085754" cy="1817863"/>
          </a:xfrm>
        </p:grpSpPr>
        <p:sp>
          <p:nvSpPr>
            <p:cNvPr id="115" name="Text 24">
              <a:extLst>
                <a:ext uri="{FF2B5EF4-FFF2-40B4-BE49-F238E27FC236}">
                  <a16:creationId xmlns:a16="http://schemas.microsoft.com/office/drawing/2014/main" id="{0D27A001-A49C-FC56-7563-9C635F1EFD4D}"/>
                </a:ext>
              </a:extLst>
            </p:cNvPr>
            <p:cNvSpPr/>
            <p:nvPr/>
          </p:nvSpPr>
          <p:spPr>
            <a:xfrm>
              <a:off x="1475335" y="6351240"/>
              <a:ext cx="3051721" cy="3333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625"/>
                </a:lnSpc>
              </a:pPr>
              <a:r>
                <a:rPr lang="pt-BR" sz="2400" b="1" noProof="0" dirty="0">
                  <a:solidFill>
                    <a:srgbClr val="0C6E7C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Monitorização</a:t>
              </a:r>
              <a:endParaRPr lang="pt-BR" sz="2400" b="1" noProof="0" dirty="0">
                <a:solidFill>
                  <a:srgbClr val="0C6E7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Text 25">
              <a:extLst>
                <a:ext uri="{FF2B5EF4-FFF2-40B4-BE49-F238E27FC236}">
                  <a16:creationId xmlns:a16="http://schemas.microsoft.com/office/drawing/2014/main" id="{E75E857D-2329-888A-F412-31A0D24F0B62}"/>
                </a:ext>
              </a:extLst>
            </p:cNvPr>
            <p:cNvSpPr/>
            <p:nvPr/>
          </p:nvSpPr>
          <p:spPr>
            <a:xfrm>
              <a:off x="1168536" y="6676850"/>
              <a:ext cx="8085754" cy="14922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ASA + Aceleromiografia tridimensional + Termômetro nasofaríngeo</a:t>
              </a:r>
              <a:endParaRPr lang="pt-BR" sz="24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Nervo ulnar → músculo adutor polegar</a:t>
              </a:r>
              <a:endParaRPr lang="pt-BR" sz="24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 cada 15s (indução) / 5 min </a:t>
              </a:r>
              <a:r>
                <a:rPr lang="pt-BR" sz="2400" u="sng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(manutenção)</a:t>
              </a:r>
              <a:endParaRPr lang="pt-BR" sz="2400" u="sng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CPT se TOF = 0</a:t>
              </a:r>
              <a:endParaRPr lang="pt-BR" sz="24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Temperatura central &gt; 36,5°C (em todos os pacientes) </a:t>
              </a:r>
              <a:endParaRPr lang="pt-BR" sz="24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7" name="Shape 23">
            <a:extLst>
              <a:ext uri="{FF2B5EF4-FFF2-40B4-BE49-F238E27FC236}">
                <a16:creationId xmlns:a16="http://schemas.microsoft.com/office/drawing/2014/main" id="{8EA914C3-636A-F257-2047-956039793B02}"/>
              </a:ext>
            </a:extLst>
          </p:cNvPr>
          <p:cNvSpPr/>
          <p:nvPr/>
        </p:nvSpPr>
        <p:spPr>
          <a:xfrm>
            <a:off x="1475334" y="6591300"/>
            <a:ext cx="15337334" cy="36165"/>
          </a:xfrm>
          <a:prstGeom prst="rect">
            <a:avLst/>
          </a:prstGeom>
          <a:solidFill>
            <a:srgbClr val="0C6E7C">
              <a:alpha val="50000"/>
            </a:srgbClr>
          </a:solidFill>
          <a:ln/>
        </p:spPr>
        <p:txBody>
          <a:bodyPr/>
          <a:lstStyle/>
          <a:p>
            <a:endParaRPr lang="pt-BR" sz="2250" noProof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FDA4F9C-E511-C935-CD09-080279813E8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48B44719-E11D-D442-1D46-E2B1064CFC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8288000" cy="146304"/>
              </a:xfrm>
              <a:custGeom>
                <a:avLst/>
                <a:gdLst/>
                <a:ahLst/>
                <a:cxnLst/>
                <a:rect l="l" t="t" r="r" b="b"/>
                <a:pathLst>
                  <a:path w="24384000" h="195072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95072"/>
                    </a:lnTo>
                    <a:lnTo>
                      <a:pt x="0" y="195072"/>
                    </a:lnTo>
                    <a:close/>
                  </a:path>
                </a:pathLst>
              </a:custGeom>
              <a:solidFill>
                <a:srgbClr val="0E6E7C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18" name="Freeform 18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10140696"/>
                <a:ext cx="18288000" cy="146304"/>
              </a:xfrm>
              <a:custGeom>
                <a:avLst/>
                <a:gdLst/>
                <a:ahLst/>
                <a:cxnLst/>
                <a:rect l="l" t="t" r="r" b="b"/>
                <a:pathLst>
                  <a:path w="24384000" h="195072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95072"/>
                    </a:lnTo>
                    <a:lnTo>
                      <a:pt x="0" y="195072"/>
                    </a:lnTo>
                    <a:close/>
                  </a:path>
                </a:pathLst>
              </a:custGeom>
              <a:solidFill>
                <a:srgbClr val="0E6E7C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7C871BEC-91F8-E0BA-E1CA-2FB65434E77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0" y="146304"/>
                <a:ext cx="17586960" cy="9737657"/>
                <a:chOff x="0" y="146304"/>
                <a:chExt cx="17586960" cy="9737657"/>
              </a:xfrm>
            </p:grpSpPr>
            <p:grpSp>
              <p:nvGrpSpPr>
                <p:cNvPr id="48" name="Agrupar 47">
                  <a:extLst>
                    <a:ext uri="{FF2B5EF4-FFF2-40B4-BE49-F238E27FC236}">
                      <a16:creationId xmlns:a16="http://schemas.microsoft.com/office/drawing/2014/main" id="{C7CD43DF-9A66-4584-AB97-5E96AC6965D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155221"/>
                  <a:ext cx="17586960" cy="9728740"/>
                  <a:chOff x="0" y="155221"/>
                  <a:chExt cx="17586960" cy="9728740"/>
                </a:xfrm>
              </p:grpSpPr>
              <p:grpSp>
                <p:nvGrpSpPr>
                  <p:cNvPr id="2" name="Group 2"/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0" y="155221"/>
                    <a:ext cx="17586960" cy="9728740"/>
                    <a:chOff x="0" y="0"/>
                    <a:chExt cx="18107508" cy="13638508"/>
                  </a:xfrm>
                </p:grpSpPr>
                <p:sp>
                  <p:nvSpPr>
                    <p:cNvPr id="4" name="Freeform 4"/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96358" y="0"/>
                      <a:ext cx="17711150" cy="136385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03805" h="11669201">
                          <a:moveTo>
                            <a:pt x="0" y="0"/>
                          </a:moveTo>
                          <a:lnTo>
                            <a:pt x="15203805" y="0"/>
                          </a:lnTo>
                          <a:lnTo>
                            <a:pt x="15203805" y="11669201"/>
                          </a:lnTo>
                          <a:lnTo>
                            <a:pt x="0" y="1166920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3"/>
                      <a:stretch>
                        <a:fillRect l="-1576" t="-9449" b="-9036"/>
                      </a:stretch>
                    </a:blipFill>
                  </p:spPr>
                  <p:txBody>
                    <a:bodyPr/>
                    <a:lstStyle/>
                    <a:p>
                      <a:endParaRPr lang="pt-BR" noProof="0" dirty="0"/>
                    </a:p>
                  </p:txBody>
                </p:sp>
                <p:grpSp>
                  <p:nvGrpSpPr>
                    <p:cNvPr id="13" name="Group 13"/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0" y="154716"/>
                      <a:ext cx="1150110" cy="13148797"/>
                      <a:chOff x="0" y="0"/>
                      <a:chExt cx="999808" cy="11430453"/>
                    </a:xfrm>
                  </p:grpSpPr>
                  <p:sp>
                    <p:nvSpPr>
                      <p:cNvPr id="14" name="Freeform 14"/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0" y="0"/>
                        <a:ext cx="999808" cy="114304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9808" h="11430453">
                            <a:moveTo>
                              <a:pt x="0" y="0"/>
                            </a:moveTo>
                            <a:lnTo>
                              <a:pt x="999808" y="0"/>
                            </a:lnTo>
                            <a:lnTo>
                              <a:pt x="999808" y="11430453"/>
                            </a:lnTo>
                            <a:lnTo>
                              <a:pt x="0" y="11430453"/>
                            </a:lnTo>
                            <a:close/>
                          </a:path>
                        </a:pathLst>
                      </a:custGeom>
                      <a:solidFill>
                        <a:srgbClr val="14919B">
                          <a:alpha val="2745"/>
                        </a:srgbClr>
                      </a:solidFill>
                    </p:spPr>
                    <p:txBody>
                      <a:bodyPr/>
                      <a:lstStyle/>
                      <a:p>
                        <a:endParaRPr lang="pt-BR" noProof="0" dirty="0"/>
                      </a:p>
                    </p:txBody>
                  </p:sp>
                </p:grpSp>
              </p:grpSp>
              <p:grpSp>
                <p:nvGrpSpPr>
                  <p:cNvPr id="33" name="Agrupar 32">
                    <a:extLst>
                      <a:ext uri="{FF2B5EF4-FFF2-40B4-BE49-F238E27FC236}">
                        <a16:creationId xmlns:a16="http://schemas.microsoft.com/office/drawing/2014/main" id="{59C483A1-F771-0C8C-83BD-A7F3CB6395DD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404850" y="419100"/>
                    <a:ext cx="16117252" cy="535877"/>
                    <a:chOff x="1073468" y="1316736"/>
                    <a:chExt cx="16117252" cy="535877"/>
                  </a:xfrm>
                </p:grpSpPr>
                <p:grpSp>
                  <p:nvGrpSpPr>
                    <p:cNvPr id="34" name="Group 9">
                      <a:extLst>
                        <a:ext uri="{FF2B5EF4-FFF2-40B4-BE49-F238E27FC236}">
                          <a16:creationId xmlns:a16="http://schemas.microsoft.com/office/drawing/2014/main" id="{F1A1B997-A5D0-C6C7-BFC6-CA2A5BDF18F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097280" y="1316736"/>
                      <a:ext cx="16093440" cy="512064"/>
                      <a:chOff x="0" y="0"/>
                      <a:chExt cx="21457920" cy="682752"/>
                    </a:xfrm>
                  </p:grpSpPr>
                  <p:sp>
                    <p:nvSpPr>
                      <p:cNvPr id="37" name="Freeform 10">
                        <a:extLst>
                          <a:ext uri="{FF2B5EF4-FFF2-40B4-BE49-F238E27FC236}">
                            <a16:creationId xmlns:a16="http://schemas.microsoft.com/office/drawing/2014/main" id="{6BA31FC5-E596-5947-F198-A63657F403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0" y="0"/>
                        <a:ext cx="21457920" cy="68275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1457920" h="682752">
                            <a:moveTo>
                              <a:pt x="0" y="0"/>
                            </a:moveTo>
                            <a:lnTo>
                              <a:pt x="21457920" y="0"/>
                            </a:lnTo>
                            <a:lnTo>
                              <a:pt x="21457920" y="682752"/>
                            </a:lnTo>
                            <a:lnTo>
                              <a:pt x="0" y="682752"/>
                            </a:lnTo>
                            <a:close/>
                          </a:path>
                        </a:pathLst>
                      </a:custGeom>
                      <a:blipFill>
                        <a:blip r:embed="rId4">
                          <a:alphaModFix amt="0"/>
                        </a:blip>
                        <a:stretch>
                          <a:fillRect t="-562386" b="-562386"/>
                        </a:stretch>
                      </a:blipFill>
                    </p:spPr>
                    <p:txBody>
                      <a:bodyPr/>
                      <a:lstStyle/>
                      <a:p>
                        <a:endParaRPr lang="pt-BR" noProof="0" dirty="0"/>
                      </a:p>
                    </p:txBody>
                  </p:sp>
                  <p:sp>
                    <p:nvSpPr>
                      <p:cNvPr id="38" name="TextBox 11">
                        <a:extLst>
                          <a:ext uri="{FF2B5EF4-FFF2-40B4-BE49-F238E27FC236}">
                            <a16:creationId xmlns:a16="http://schemas.microsoft.com/office/drawing/2014/main" id="{39F81CBD-D4F4-77CC-6510-72472CFC688F}"/>
                          </a:ext>
                        </a:extLst>
                      </p:cNvPr>
                      <p:cNvSpPr txBox="1"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0" y="-9525"/>
                        <a:ext cx="21457920" cy="692277"/>
                      </a:xfrm>
                      <a:prstGeom prst="rect">
                        <a:avLst/>
                      </a:prstGeom>
                    </p:spPr>
                    <p:txBody>
                      <a:bodyPr lIns="0" tIns="0" rIns="0" bIns="0" rtlCol="0" anchor="ctr"/>
                      <a:lstStyle/>
                      <a:p>
                        <a:pPr algn="l">
                          <a:lnSpc>
                            <a:spcPts val="2640"/>
                          </a:lnSpc>
                        </a:pPr>
                        <a:r>
                          <a:rPr lang="pt-BR" sz="3200" b="1" i="1" spc="-13" noProof="0" dirty="0">
                            <a:solidFill>
                              <a:srgbClr val="0E6E7C"/>
                            </a:solidFill>
                            <a:latin typeface="Calibri" panose="020F0502020204030204" pitchFamily="34" charset="0"/>
                            <a:ea typeface="TT Rounds Condensed Italics"/>
                            <a:cs typeface="Calibri" panose="020F0502020204030204" pitchFamily="34" charset="0"/>
                            <a:sym typeface="TT Rounds Condensed Italics"/>
                          </a:rPr>
                          <a:t>Fluxograma CONSORT</a:t>
                        </a:r>
                      </a:p>
                    </p:txBody>
                  </p:sp>
                </p:grpSp>
                <p:grpSp>
                  <p:nvGrpSpPr>
                    <p:cNvPr id="35" name="Group 12">
                      <a:extLst>
                        <a:ext uri="{FF2B5EF4-FFF2-40B4-BE49-F238E27FC236}">
                          <a16:creationId xmlns:a16="http://schemas.microsoft.com/office/drawing/2014/main" id="{E6C8530D-6B11-6C92-C4B2-A9AEECAAC35F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073468" y="1804988"/>
                      <a:ext cx="2242185" cy="47625"/>
                      <a:chOff x="0" y="0"/>
                      <a:chExt cx="2989580" cy="63500"/>
                    </a:xfrm>
                  </p:grpSpPr>
                  <p:sp>
                    <p:nvSpPr>
                      <p:cNvPr id="36" name="Freeform 13">
                        <a:extLst>
                          <a:ext uri="{FF2B5EF4-FFF2-40B4-BE49-F238E27FC236}">
                            <a16:creationId xmlns:a16="http://schemas.microsoft.com/office/drawing/2014/main" id="{58F49E65-81B0-599A-914B-0053650B4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31750" y="0"/>
                        <a:ext cx="2926080" cy="635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26080" h="63500">
                            <a:moveTo>
                              <a:pt x="0" y="0"/>
                            </a:moveTo>
                            <a:lnTo>
                              <a:pt x="2926080" y="0"/>
                            </a:lnTo>
                            <a:lnTo>
                              <a:pt x="2926080" y="63500"/>
                            </a:lnTo>
                            <a:lnTo>
                              <a:pt x="0" y="63500"/>
                            </a:lnTo>
                            <a:close/>
                          </a:path>
                        </a:pathLst>
                      </a:custGeom>
                      <a:solidFill>
                        <a:srgbClr val="E8783A"/>
                      </a:solidFill>
                    </p:spPr>
                    <p:txBody>
                      <a:bodyPr/>
                      <a:lstStyle/>
                      <a:p>
                        <a:endParaRPr lang="pt-BR" noProof="0" dirty="0"/>
                      </a:p>
                    </p:txBody>
                  </p:sp>
                </p:grpSp>
              </p:grpSp>
            </p:grpSp>
            <p:grpSp>
              <p:nvGrpSpPr>
                <p:cNvPr id="49" name="Agrupar 48">
                  <a:extLst>
                    <a:ext uri="{FF2B5EF4-FFF2-40B4-BE49-F238E27FC236}">
                      <a16:creationId xmlns:a16="http://schemas.microsoft.com/office/drawing/2014/main" id="{7C3B4FB1-E1A6-42D4-F514-7A52A8175AE7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24000" y="146304"/>
                  <a:ext cx="15544800" cy="8390477"/>
                  <a:chOff x="1524000" y="146304"/>
                  <a:chExt cx="15544800" cy="8390477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C089C99-067B-953E-9614-346EA440FE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7785691" y="146304"/>
                    <a:ext cx="3110910" cy="152057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  <a:alpha val="17000"/>
                    </a:schemeClr>
                  </a:solidFill>
                  <a:ln w="38100">
                    <a:solidFill>
                      <a:srgbClr val="0C6E7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noProof="0" dirty="0"/>
                  </a:p>
                </p:txBody>
              </p:sp>
              <p:grpSp>
                <p:nvGrpSpPr>
                  <p:cNvPr id="47" name="Agrupar 46">
                    <a:extLst>
                      <a:ext uri="{FF2B5EF4-FFF2-40B4-BE49-F238E27FC236}">
                        <a16:creationId xmlns:a16="http://schemas.microsoft.com/office/drawing/2014/main" id="{ACC97714-6066-61E3-D05B-8F4613DC2D3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524000" y="266700"/>
                    <a:ext cx="15544800" cy="8270081"/>
                    <a:chOff x="1524000" y="266700"/>
                    <a:chExt cx="15544800" cy="8270081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AAA36D7-1561-B79B-2632-F6B740B0BB7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9865033" y="1813179"/>
                      <a:ext cx="1336367" cy="802481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7000"/>
                      </a:schemeClr>
                    </a:solidFill>
                    <a:ln w="3810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1" name="Retângulo 40">
                      <a:extLst>
                        <a:ext uri="{FF2B5EF4-FFF2-40B4-BE49-F238E27FC236}">
                          <a16:creationId xmlns:a16="http://schemas.microsoft.com/office/drawing/2014/main" id="{745C7AA1-BBFB-0EA7-49F3-995018B53AE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676400" y="7429910"/>
                      <a:ext cx="4136790" cy="990190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2" name="Retângulo 41">
                      <a:extLst>
                        <a:ext uri="{FF2B5EF4-FFF2-40B4-BE49-F238E27FC236}">
                          <a16:creationId xmlns:a16="http://schemas.microsoft.com/office/drawing/2014/main" id="{78465E50-09AB-48A1-1739-21FFCCCEB09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199787" y="7429910"/>
                      <a:ext cx="4357710" cy="11068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3" name="Retângulo 42">
                      <a:extLst>
                        <a:ext uri="{FF2B5EF4-FFF2-40B4-BE49-F238E27FC236}">
                          <a16:creationId xmlns:a16="http://schemas.microsoft.com/office/drawing/2014/main" id="{CA7C451B-7DDB-B04D-A69B-AEF4BF99CB0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711091" y="7429910"/>
                      <a:ext cx="4357709" cy="11068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4" name="Retângulo 43">
                      <a:extLst>
                        <a:ext uri="{FF2B5EF4-FFF2-40B4-BE49-F238E27FC236}">
                          <a16:creationId xmlns:a16="http://schemas.microsoft.com/office/drawing/2014/main" id="{EBD7AC0B-C668-29DD-EA8B-CCDD27926D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420601" y="266700"/>
                      <a:ext cx="4357710" cy="2057400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rgbClr val="E8783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5" name="Retângulo 44">
                      <a:extLst>
                        <a:ext uri="{FF2B5EF4-FFF2-40B4-BE49-F238E27FC236}">
                          <a16:creationId xmlns:a16="http://schemas.microsoft.com/office/drawing/2014/main" id="{93324366-3EC4-3DAB-8787-C931D702E81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086600" y="3162300"/>
                      <a:ext cx="4501881" cy="11068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  <p:sp>
                  <p:nvSpPr>
                    <p:cNvPr id="46" name="Retângulo 45">
                      <a:extLst>
                        <a:ext uri="{FF2B5EF4-FFF2-40B4-BE49-F238E27FC236}">
                          <a16:creationId xmlns:a16="http://schemas.microsoft.com/office/drawing/2014/main" id="{A0275034-B534-8E18-BEB4-2E90835271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524000" y="3086100"/>
                      <a:ext cx="4501881" cy="11068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  <a:alpha val="19893"/>
                      </a:schemeClr>
                    </a:solidFill>
                    <a:ln w="3810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noProof="0" dirty="0"/>
                    </a:p>
                  </p:txBody>
                </p:sp>
              </p:grpSp>
            </p:grpSp>
          </p:grpSp>
        </p:grp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629275D8-0D1F-034A-C3CD-6BC2C38292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1719" y="3162300"/>
              <a:ext cx="4501881" cy="110687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9893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094232" y="329306"/>
            <a:ext cx="2636520" cy="5542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0D21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37499013-13B1-ADE8-8544-15CF845800CA}"/>
              </a:ext>
            </a:extLst>
          </p:cNvPr>
          <p:cNvGrpSpPr/>
          <p:nvPr/>
        </p:nvGrpSpPr>
        <p:grpSpPr>
          <a:xfrm>
            <a:off x="1074928" y="1045559"/>
            <a:ext cx="14523720" cy="687437"/>
            <a:chOff x="1075890" y="1179046"/>
            <a:chExt cx="16093440" cy="673567"/>
          </a:xfrm>
        </p:grpSpPr>
        <p:sp>
          <p:nvSpPr>
            <p:cNvPr id="11" name="TextBox 11"/>
            <p:cNvSpPr txBox="1"/>
            <p:nvPr/>
          </p:nvSpPr>
          <p:spPr>
            <a:xfrm>
              <a:off x="1075890" y="1179046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Calibri" panose="020F0502020204030204" pitchFamily="34" charset="0"/>
                  <a:ea typeface="TT Rounds Condensed Italics"/>
                  <a:cs typeface="Calibri" panose="020F0502020204030204" pitchFamily="34" charset="0"/>
                  <a:sym typeface="TT Rounds Condensed Italics"/>
                </a:rPr>
                <a:t>Características Clínicas da Amostra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30701"/>
              </p:ext>
            </p:extLst>
          </p:nvPr>
        </p:nvGraphicFramePr>
        <p:xfrm>
          <a:off x="1097280" y="2103120"/>
          <a:ext cx="14904720" cy="4109244"/>
        </p:xfrm>
        <a:graphic>
          <a:graphicData uri="http://schemas.openxmlformats.org/drawingml/2006/table">
            <a:tbl>
              <a:tblPr/>
              <a:tblGrid>
                <a:gridCol w="3816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4874"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Variável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GC (</a:t>
                      </a:r>
                      <a:r>
                        <a:rPr lang="pt-BR" sz="2250" b="1" noProof="0" dirty="0" err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</a:t>
                      </a: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=16)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SF30 (</a:t>
                      </a:r>
                      <a:r>
                        <a:rPr lang="pt-BR" sz="2250" b="1" noProof="0" dirty="0" err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</a:t>
                      </a: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=17)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SF50 (</a:t>
                      </a:r>
                      <a:r>
                        <a:rPr lang="pt-BR" sz="2250" b="1" noProof="0" dirty="0" err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</a:t>
                      </a:r>
                      <a:r>
                        <a:rPr lang="pt-BR" sz="22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=18)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noProof="0" dirty="0" err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Idade (anos)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39,4 ± 15,1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44,8 ± 16,2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31,8 ± 13,5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E8783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0,05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Sexo feminino (%)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56,3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58,8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55,6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0,98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IMC (kg/m²)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26,6 ± 5,2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26,3 ± 4,6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24,7 ± 3,9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0,42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ASA II (%)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56,3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64,7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33,3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0,16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pt-BR" sz="2250" b="1" spc="-13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Peso (kg)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72,1 ± 17,2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68,9 ± 12,6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68,5 ± 12,5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pt-BR" sz="2250" spc="-13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0,74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AA6E12B-1480-9F17-65C4-E54B927A8E43}"/>
              </a:ext>
            </a:extLst>
          </p:cNvPr>
          <p:cNvGrpSpPr/>
          <p:nvPr/>
        </p:nvGrpSpPr>
        <p:grpSpPr>
          <a:xfrm>
            <a:off x="1094232" y="6975254"/>
            <a:ext cx="15822168" cy="2071687"/>
            <a:chOff x="1094232" y="6975254"/>
            <a:chExt cx="15822168" cy="2071687"/>
          </a:xfrm>
        </p:grpSpPr>
        <p:sp>
          <p:nvSpPr>
            <p:cNvPr id="21" name="Freeform 21"/>
            <p:cNvSpPr/>
            <p:nvPr/>
          </p:nvSpPr>
          <p:spPr>
            <a:xfrm>
              <a:off x="1094232" y="6975254"/>
              <a:ext cx="134112" cy="2071687"/>
            </a:xfrm>
            <a:custGeom>
              <a:avLst/>
              <a:gdLst/>
              <a:ahLst/>
              <a:cxnLst/>
              <a:rect l="l" t="t" r="r" b="b"/>
              <a:pathLst>
                <a:path w="146304" h="3657600">
                  <a:moveTo>
                    <a:pt x="0" y="0"/>
                  </a:moveTo>
                  <a:lnTo>
                    <a:pt x="146304" y="0"/>
                  </a:lnTo>
                  <a:lnTo>
                    <a:pt x="146304" y="36576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6812CAA9-5903-1BD8-0227-25580E5D9C95}"/>
                </a:ext>
              </a:extLst>
            </p:cNvPr>
            <p:cNvGrpSpPr/>
            <p:nvPr/>
          </p:nvGrpSpPr>
          <p:grpSpPr>
            <a:xfrm>
              <a:off x="1579067" y="7353300"/>
              <a:ext cx="7560618" cy="1406426"/>
              <a:chOff x="1475334" y="7482037"/>
              <a:chExt cx="7560618" cy="1406426"/>
            </a:xfrm>
          </p:grpSpPr>
          <p:sp>
            <p:nvSpPr>
              <p:cNvPr id="28" name="Shape 37">
                <a:extLst>
                  <a:ext uri="{FF2B5EF4-FFF2-40B4-BE49-F238E27FC236}">
                    <a16:creationId xmlns:a16="http://schemas.microsoft.com/office/drawing/2014/main" id="{4AB068C1-22D1-C193-5284-FC4BF8E6A65C}"/>
                  </a:ext>
                </a:extLst>
              </p:cNvPr>
              <p:cNvSpPr/>
              <p:nvPr/>
            </p:nvSpPr>
            <p:spPr>
              <a:xfrm>
                <a:off x="1475334" y="7482037"/>
                <a:ext cx="7560618" cy="1406426"/>
              </a:xfrm>
              <a:prstGeom prst="roundRect">
                <a:avLst>
                  <a:gd name="adj" fmla="val 813"/>
                </a:avLst>
              </a:prstGeom>
              <a:solidFill>
                <a:srgbClr val="F3EEE3"/>
              </a:solidFill>
              <a:ln w="22860">
                <a:solidFill>
                  <a:srgbClr val="D9D4C9"/>
                </a:solidFill>
                <a:prstDash val="solid"/>
              </a:ln>
            </p:spPr>
            <p:txBody>
              <a:bodyPr/>
              <a:lstStyle/>
              <a:p>
                <a:endParaRPr lang="pt-BR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Text 38">
                <a:extLst>
                  <a:ext uri="{FF2B5EF4-FFF2-40B4-BE49-F238E27FC236}">
                    <a16:creationId xmlns:a16="http://schemas.microsoft.com/office/drawing/2014/main" id="{017E07E0-0A91-1854-3D32-7CE3C6D829EC}"/>
                  </a:ext>
                </a:extLst>
              </p:cNvPr>
              <p:cNvSpPr/>
              <p:nvPr/>
            </p:nvSpPr>
            <p:spPr>
              <a:xfrm>
                <a:off x="1743819" y="7750522"/>
                <a:ext cx="3070473" cy="37504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938"/>
                  </a:lnSpc>
                </a:pPr>
                <a:r>
                  <a:rPr lang="pt-BR" sz="2400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Lato Bold" pitchFamily="34" charset="-122"/>
                    <a:cs typeface="Calibri" panose="020F0502020204030204" pitchFamily="34" charset="0"/>
                  </a:rPr>
                  <a:t>Cirurgia Predominante</a:t>
                </a:r>
                <a:endParaRPr lang="pt-BR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 39">
                <a:extLst>
                  <a:ext uri="{FF2B5EF4-FFF2-40B4-BE49-F238E27FC236}">
                    <a16:creationId xmlns:a16="http://schemas.microsoft.com/office/drawing/2014/main" id="{E025678C-4D1A-1026-D5D1-7130F3AB9317}"/>
                  </a:ext>
                </a:extLst>
              </p:cNvPr>
              <p:cNvSpPr/>
              <p:nvPr/>
            </p:nvSpPr>
            <p:spPr>
              <a:xfrm>
                <a:off x="1743820" y="8255199"/>
                <a:ext cx="7023646" cy="364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813"/>
                  </a:lnSpc>
                </a:pPr>
                <a:r>
                  <a:rPr lang="pt-BR" sz="2400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Colecistectomia videolaparoscópica (</a:t>
                </a:r>
                <a:r>
                  <a:rPr lang="pt-BR" sz="2400" noProof="0" dirty="0" err="1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n</a:t>
                </a:r>
                <a:r>
                  <a:rPr lang="pt-BR" sz="2400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=30)</a:t>
                </a:r>
                <a:endParaRPr lang="pt-BR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5558C48-80E7-2E61-3D16-04F44BA34ED6}"/>
                </a:ext>
              </a:extLst>
            </p:cNvPr>
            <p:cNvGrpSpPr/>
            <p:nvPr/>
          </p:nvGrpSpPr>
          <p:grpSpPr>
            <a:xfrm>
              <a:off x="9355634" y="7353300"/>
              <a:ext cx="7560766" cy="1406426"/>
              <a:chOff x="9251901" y="7482037"/>
              <a:chExt cx="7560766" cy="1406426"/>
            </a:xfrm>
          </p:grpSpPr>
          <p:sp>
            <p:nvSpPr>
              <p:cNvPr id="32" name="Shape 40">
                <a:extLst>
                  <a:ext uri="{FF2B5EF4-FFF2-40B4-BE49-F238E27FC236}">
                    <a16:creationId xmlns:a16="http://schemas.microsoft.com/office/drawing/2014/main" id="{984C8CAE-61AF-A4AD-BED5-F1A9D0A58EAA}"/>
                  </a:ext>
                </a:extLst>
              </p:cNvPr>
              <p:cNvSpPr/>
              <p:nvPr/>
            </p:nvSpPr>
            <p:spPr>
              <a:xfrm>
                <a:off x="9251901" y="7482037"/>
                <a:ext cx="7560766" cy="1406426"/>
              </a:xfrm>
              <a:prstGeom prst="roundRect">
                <a:avLst>
                  <a:gd name="adj" fmla="val 813"/>
                </a:avLst>
              </a:prstGeom>
              <a:solidFill>
                <a:srgbClr val="F3EEE3"/>
              </a:solidFill>
              <a:ln w="22860">
                <a:solidFill>
                  <a:srgbClr val="D9D4C9"/>
                </a:solidFill>
                <a:prstDash val="solid"/>
              </a:ln>
            </p:spPr>
            <p:txBody>
              <a:bodyPr/>
              <a:lstStyle/>
              <a:p>
                <a:endPara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41">
                <a:extLst>
                  <a:ext uri="{FF2B5EF4-FFF2-40B4-BE49-F238E27FC236}">
                    <a16:creationId xmlns:a16="http://schemas.microsoft.com/office/drawing/2014/main" id="{37CC73F9-42D2-61E5-3FC9-AA75AD2D8E92}"/>
                  </a:ext>
                </a:extLst>
              </p:cNvPr>
              <p:cNvSpPr/>
              <p:nvPr/>
            </p:nvSpPr>
            <p:spPr>
              <a:xfrm>
                <a:off x="9520386" y="7750522"/>
                <a:ext cx="3000673" cy="37504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938"/>
                  </a:lnSpc>
                </a:pPr>
                <a:r>
                  <a:rPr lang="pt-BR" sz="2400" noProof="0" dirty="0">
                    <a:solidFill>
                      <a:srgbClr val="394A5A"/>
                    </a:solidFill>
                    <a:latin typeface="Calibri" panose="020F0502020204030204" pitchFamily="34" charset="0"/>
                    <a:ea typeface="Lato Bold" pitchFamily="34" charset="-122"/>
                    <a:cs typeface="Calibri" panose="020F0502020204030204" pitchFamily="34" charset="0"/>
                  </a:rPr>
                  <a:t>Comorbidades</a:t>
                </a:r>
                <a:endPara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xt 42">
                <a:extLst>
                  <a:ext uri="{FF2B5EF4-FFF2-40B4-BE49-F238E27FC236}">
                    <a16:creationId xmlns:a16="http://schemas.microsoft.com/office/drawing/2014/main" id="{E4DF4E76-9B09-1CFC-22AB-CB3CC635B26D}"/>
                  </a:ext>
                </a:extLst>
              </p:cNvPr>
              <p:cNvSpPr/>
              <p:nvPr/>
            </p:nvSpPr>
            <p:spPr>
              <a:xfrm>
                <a:off x="9520386" y="8255199"/>
                <a:ext cx="7023795" cy="364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813"/>
                  </a:lnSpc>
                </a:pPr>
                <a:r>
                  <a:rPr lang="pt-BR" sz="2400" noProof="0" dirty="0">
                    <a:solidFill>
                      <a:srgbClr val="394A5A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Distribuição similar entre grupos</a:t>
                </a:r>
                <a:endPara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21129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4B445D99-27FB-0A5D-14B0-FCA2ED6B2DC1}"/>
              </a:ext>
            </a:extLst>
          </p:cNvPr>
          <p:cNvGrpSpPr/>
          <p:nvPr/>
        </p:nvGrpSpPr>
        <p:grpSpPr>
          <a:xfrm>
            <a:off x="531468" y="422115"/>
            <a:ext cx="7615153" cy="1466205"/>
            <a:chOff x="578625" y="404228"/>
            <a:chExt cx="16093441" cy="1388358"/>
          </a:xfrm>
        </p:grpSpPr>
        <p:sp>
          <p:nvSpPr>
            <p:cNvPr id="8" name="TextBox 8"/>
            <p:cNvSpPr txBox="1"/>
            <p:nvPr/>
          </p:nvSpPr>
          <p:spPr>
            <a:xfrm>
              <a:off x="578625" y="404228"/>
              <a:ext cx="16093441" cy="58900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Calibri (MS) Bold"/>
                  <a:cs typeface="Calibri" panose="020F0502020204030204" pitchFamily="34" charset="0"/>
                  <a:sym typeface="Calibri (MS) Bold"/>
                </a:rPr>
                <a:t>RESULTADOS</a:t>
              </a:r>
            </a:p>
          </p:txBody>
        </p: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3BC515AB-5356-1482-AA5C-B14AC9E2C22E}"/>
                </a:ext>
              </a:extLst>
            </p:cNvPr>
            <p:cNvGrpSpPr/>
            <p:nvPr/>
          </p:nvGrpSpPr>
          <p:grpSpPr>
            <a:xfrm>
              <a:off x="578626" y="1148170"/>
              <a:ext cx="16093440" cy="644416"/>
              <a:chOff x="578626" y="1148170"/>
              <a:chExt cx="16093440" cy="644416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578626" y="1148170"/>
                <a:ext cx="16093440" cy="5192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640"/>
                  </a:lnSpc>
                </a:pPr>
                <a:r>
                  <a:rPr lang="pt-BR" sz="3200" b="1" i="1" spc="-13" noProof="0" dirty="0">
                    <a:solidFill>
                      <a:srgbClr val="0E6E7C"/>
                    </a:solidFill>
                    <a:latin typeface="Calibri" panose="020F0502020204030204" pitchFamily="34" charset="0"/>
                    <a:ea typeface="TT Rounds Condensed Italics"/>
                    <a:cs typeface="Calibri" panose="020F0502020204030204" pitchFamily="34" charset="0"/>
                    <a:sym typeface="TT Rounds Condensed Italics"/>
                  </a:rPr>
                  <a:t>Desfecho Primário: Tempo até T4/T1 &gt; 25%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865358" y="1743075"/>
                <a:ext cx="8025874" cy="49511"/>
              </a:xfrm>
              <a:custGeom>
                <a:avLst/>
                <a:gdLst/>
                <a:ahLst/>
                <a:cxnLst/>
                <a:rect l="l" t="t" r="r" b="b"/>
                <a:pathLst>
                  <a:path w="2926080" h="63500">
                    <a:moveTo>
                      <a:pt x="0" y="0"/>
                    </a:moveTo>
                    <a:lnTo>
                      <a:pt x="2926080" y="0"/>
                    </a:lnTo>
                    <a:lnTo>
                      <a:pt x="292608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E8783A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7107D821-D458-A26B-3C48-D103914B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3570" t="10523" r="8039" b="12989"/>
          <a:stretch>
            <a:fillRect/>
          </a:stretch>
        </p:blipFill>
        <p:spPr>
          <a:xfrm>
            <a:off x="421957" y="2655928"/>
            <a:ext cx="9361562" cy="5872988"/>
          </a:xfrm>
          <a:prstGeom prst="rect">
            <a:avLst/>
          </a:prstGeom>
          <a:effectLst/>
        </p:spPr>
      </p:pic>
      <p:graphicFrame>
        <p:nvGraphicFramePr>
          <p:cNvPr id="52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92225"/>
              </p:ext>
            </p:extLst>
          </p:nvPr>
        </p:nvGraphicFramePr>
        <p:xfrm>
          <a:off x="10086532" y="1216271"/>
          <a:ext cx="6949613" cy="2307988"/>
        </p:xfrm>
        <a:graphic>
          <a:graphicData uri="http://schemas.openxmlformats.org/drawingml/2006/table">
            <a:tbl>
              <a:tblPr/>
              <a:tblGrid>
                <a:gridCol w="21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61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Grupo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N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 (MS) Bold"/>
                        </a:rPr>
                        <a:t>Desfecho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TT Rounds Condensed Bold"/>
                        </a:rPr>
                        <a:t>GC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14</a:t>
                      </a:r>
                      <a:endParaRPr lang="pt-BR" sz="2400" b="1" noProof="0" dirty="0">
                        <a:solidFill>
                          <a:srgbClr val="0D203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59,9 ± 22,7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17</a:t>
                      </a:r>
                      <a:endParaRPr lang="pt-BR" sz="2400" b="1" noProof="0" dirty="0">
                        <a:solidFill>
                          <a:srgbClr val="0D203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70,2 ± 28,3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SF50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60,8 ± 23,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892633"/>
                  </a:ext>
                </a:extLst>
              </a:tr>
            </a:tbl>
          </a:graphicData>
        </a:graphic>
      </p:graphicFrame>
      <p:sp>
        <p:nvSpPr>
          <p:cNvPr id="64" name="Text 5">
            <a:extLst>
              <a:ext uri="{FF2B5EF4-FFF2-40B4-BE49-F238E27FC236}">
                <a16:creationId xmlns:a16="http://schemas.microsoft.com/office/drawing/2014/main" id="{B1561919-826E-34E4-CDAB-416F1831A0D5}"/>
              </a:ext>
            </a:extLst>
          </p:cNvPr>
          <p:cNvSpPr/>
          <p:nvPr/>
        </p:nvSpPr>
        <p:spPr>
          <a:xfrm>
            <a:off x="531468" y="8805394"/>
            <a:ext cx="7925709" cy="568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pt-BR" sz="2400" noProof="0" dirty="0" err="1">
                <a:solidFill>
                  <a:srgbClr val="09105C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rPr>
              <a:t>p</a:t>
            </a:r>
            <a:r>
              <a:rPr lang="pt-BR" sz="2400" noProof="0" dirty="0">
                <a:solidFill>
                  <a:srgbClr val="09105C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rPr>
              <a:t> = 0,439</a:t>
            </a:r>
            <a:r>
              <a:rPr lang="pt-BR" sz="2400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rPr>
              <a:t> (sem significância estatística)</a:t>
            </a:r>
            <a:endParaRPr lang="pt-BR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2B222270-00F5-09A9-4806-414596F5345C}"/>
              </a:ext>
            </a:extLst>
          </p:cNvPr>
          <p:cNvGrpSpPr/>
          <p:nvPr/>
        </p:nvGrpSpPr>
        <p:grpSpPr>
          <a:xfrm>
            <a:off x="10051698" y="7958813"/>
            <a:ext cx="6324600" cy="1930001"/>
            <a:chOff x="11792397" y="7550944"/>
            <a:chExt cx="5029646" cy="1191654"/>
          </a:xfrm>
        </p:grpSpPr>
        <p:sp>
          <p:nvSpPr>
            <p:cNvPr id="75" name="Shape 14">
              <a:extLst>
                <a:ext uri="{FF2B5EF4-FFF2-40B4-BE49-F238E27FC236}">
                  <a16:creationId xmlns:a16="http://schemas.microsoft.com/office/drawing/2014/main" id="{044F1991-E60C-5232-646E-E13B446020D5}"/>
                </a:ext>
              </a:extLst>
            </p:cNvPr>
            <p:cNvSpPr/>
            <p:nvPr/>
          </p:nvSpPr>
          <p:spPr>
            <a:xfrm>
              <a:off x="11792397" y="7550944"/>
              <a:ext cx="5029646" cy="1145530"/>
            </a:xfrm>
            <a:prstGeom prst="roundRect">
              <a:avLst>
                <a:gd name="adj" fmla="val 813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250" noProof="0" dirty="0"/>
            </a:p>
          </p:txBody>
        </p:sp>
        <p:pic>
          <p:nvPicPr>
            <p:cNvPr id="76" name="Image 2" descr="preencoded.png">
              <a:extLst>
                <a:ext uri="{FF2B5EF4-FFF2-40B4-BE49-F238E27FC236}">
                  <a16:creationId xmlns:a16="http://schemas.microsoft.com/office/drawing/2014/main" id="{43A36A77-1CD6-EEE1-DB5C-AB2445DA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5668" y="7859466"/>
              <a:ext cx="266700" cy="213271"/>
            </a:xfrm>
            <a:prstGeom prst="rect">
              <a:avLst/>
            </a:prstGeom>
          </p:spPr>
        </p:pic>
        <p:sp>
          <p:nvSpPr>
            <p:cNvPr id="77" name="Text 15">
              <a:extLst>
                <a:ext uri="{FF2B5EF4-FFF2-40B4-BE49-F238E27FC236}">
                  <a16:creationId xmlns:a16="http://schemas.microsoft.com/office/drawing/2014/main" id="{777BAA86-1FFE-5412-907A-3C514AFEE603}"/>
                </a:ext>
              </a:extLst>
            </p:cNvPr>
            <p:cNvSpPr/>
            <p:nvPr/>
          </p:nvSpPr>
          <p:spPr>
            <a:xfrm>
              <a:off x="12485640" y="7597067"/>
              <a:ext cx="4123134" cy="11455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SF30 </a:t>
              </a:r>
              <a:r>
                <a:rPr lang="pt-BR" sz="24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prolongamento</a:t>
              </a: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4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médio de 10,3 min em relação a GC e de 9,4 min em relação a SF50, </a:t>
              </a:r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porém </a:t>
              </a:r>
              <a:r>
                <a:rPr lang="pt-BR" sz="24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com IC 95% cruzando zero</a:t>
              </a:r>
              <a:endParaRPr lang="pt-BR" sz="2400" b="1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9" name="Table 52">
            <a:extLst>
              <a:ext uri="{FF2B5EF4-FFF2-40B4-BE49-F238E27FC236}">
                <a16:creationId xmlns:a16="http://schemas.microsoft.com/office/drawing/2014/main" id="{B28438AB-892B-47B4-F41B-BA6E3FFC0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54014"/>
              </p:ext>
            </p:extLst>
          </p:nvPr>
        </p:nvGraphicFramePr>
        <p:xfrm>
          <a:off x="10051698" y="4400343"/>
          <a:ext cx="6949613" cy="3306588"/>
        </p:xfrm>
        <a:graphic>
          <a:graphicData uri="http://schemas.openxmlformats.org/drawingml/2006/table">
            <a:tbl>
              <a:tblPr/>
              <a:tblGrid>
                <a:gridCol w="21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715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−10,30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−27,64 a +7,04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SF30 </a:t>
                      </a:r>
                      <a:r>
                        <a:rPr lang="pt-BR" sz="2400" b="1" i="0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vs</a:t>
                      </a: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SF50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+ 9,40 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-8,01 a 26,81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24914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−0,90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−16,96 a +15,16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6304"/>
            <a:chOff x="0" y="0"/>
            <a:chExt cx="24384000" cy="195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0140696"/>
            <a:ext cx="18288000" cy="146304"/>
            <a:chOff x="0" y="0"/>
            <a:chExt cx="24384000" cy="195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280" y="457200"/>
            <a:ext cx="16093440" cy="914400"/>
            <a:chOff x="0" y="0"/>
            <a:chExt cx="21457920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57920" cy="1219200"/>
            </a:xfrm>
            <a:custGeom>
              <a:avLst/>
              <a:gdLst/>
              <a:ahLst/>
              <a:cxnLst/>
              <a:rect l="l" t="t" r="r" b="b"/>
              <a:pathLst>
                <a:path w="21457920" h="1219200">
                  <a:moveTo>
                    <a:pt x="0" y="0"/>
                  </a:moveTo>
                  <a:lnTo>
                    <a:pt x="21457920" y="0"/>
                  </a:lnTo>
                  <a:lnTo>
                    <a:pt x="2145792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92936" b="-292936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1457920" cy="1314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2400" b="1" noProof="0" dirty="0">
                  <a:solidFill>
                    <a:srgbClr val="0D21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RESULTADOS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12780818-C0F4-5641-506B-72C045E6F9B9}"/>
              </a:ext>
            </a:extLst>
          </p:cNvPr>
          <p:cNvGrpSpPr/>
          <p:nvPr/>
        </p:nvGrpSpPr>
        <p:grpSpPr>
          <a:xfrm>
            <a:off x="1097278" y="1256864"/>
            <a:ext cx="16093441" cy="519208"/>
            <a:chOff x="1097278" y="1256864"/>
            <a:chExt cx="16093441" cy="519208"/>
          </a:xfrm>
        </p:grpSpPr>
        <p:sp>
          <p:nvSpPr>
            <p:cNvPr id="11" name="TextBox 11"/>
            <p:cNvSpPr txBox="1"/>
            <p:nvPr/>
          </p:nvSpPr>
          <p:spPr>
            <a:xfrm>
              <a:off x="1097279" y="1256864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Calibri" panose="020F0502020204030204" pitchFamily="34" charset="0"/>
                  <a:ea typeface="TT Rounds Condensed Italics"/>
                  <a:cs typeface="Calibri" panose="020F0502020204030204" pitchFamily="34" charset="0"/>
                  <a:sym typeface="TT Rounds Condensed Italics"/>
                </a:rPr>
                <a:t>Desfechos de Instalação do BNM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97278" y="1706077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1920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pt-BR" sz="1800" spc="-10" noProof="0" dirty="0">
                  <a:solidFill>
                    <a:srgbClr val="5A6B7A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12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7552" y="3446713"/>
            <a:ext cx="109728" cy="2926080"/>
            <a:chOff x="0" y="0"/>
            <a:chExt cx="146304" cy="3901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304" cy="3901440"/>
            </a:xfrm>
            <a:custGeom>
              <a:avLst/>
              <a:gdLst/>
              <a:ahLst/>
              <a:cxnLst/>
              <a:rect l="l" t="t" r="r" b="b"/>
              <a:pathLst>
                <a:path w="146304" h="3901440">
                  <a:moveTo>
                    <a:pt x="0" y="0"/>
                  </a:moveTo>
                  <a:lnTo>
                    <a:pt x="146304" y="0"/>
                  </a:lnTo>
                  <a:lnTo>
                    <a:pt x="146304" y="3901440"/>
                  </a:lnTo>
                  <a:lnTo>
                    <a:pt x="0" y="390144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2019300"/>
            <a:ext cx="7302690" cy="519207"/>
            <a:chOff x="0" y="0"/>
            <a:chExt cx="17101248" cy="7802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101186" cy="780288"/>
            </a:xfrm>
            <a:custGeom>
              <a:avLst/>
              <a:gdLst/>
              <a:ahLst/>
              <a:cxnLst/>
              <a:rect l="l" t="t" r="r" b="b"/>
              <a:pathLst>
                <a:path w="17101186" h="780288">
                  <a:moveTo>
                    <a:pt x="0" y="0"/>
                  </a:moveTo>
                  <a:lnTo>
                    <a:pt x="17101186" y="0"/>
                  </a:lnTo>
                  <a:lnTo>
                    <a:pt x="17101186" y="780288"/>
                  </a:lnTo>
                  <a:lnTo>
                    <a:pt x="0" y="780288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101248" cy="82790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520"/>
                </a:lnSpc>
              </a:pPr>
              <a:r>
                <a:rPr lang="pt-BR" sz="2400" noProof="0" dirty="0">
                  <a:solidFill>
                    <a:schemeClr val="bg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Tempo até TOF = 0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396C3BCA-FCEA-9CA1-3FC8-529B1991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20" y="2898525"/>
            <a:ext cx="6842442" cy="454832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7B98855-2CDD-9347-1C03-D11FE3C9F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932" y="3013371"/>
            <a:ext cx="6400800" cy="4236098"/>
          </a:xfrm>
          <a:prstGeom prst="rect">
            <a:avLst/>
          </a:prstGeom>
        </p:spPr>
      </p:pic>
      <p:grpSp>
        <p:nvGrpSpPr>
          <p:cNvPr id="36" name="Group 25">
            <a:extLst>
              <a:ext uri="{FF2B5EF4-FFF2-40B4-BE49-F238E27FC236}">
                <a16:creationId xmlns:a16="http://schemas.microsoft.com/office/drawing/2014/main" id="{702019D6-3F04-159D-3E3D-5DD33AD6CD39}"/>
              </a:ext>
            </a:extLst>
          </p:cNvPr>
          <p:cNvGrpSpPr/>
          <p:nvPr/>
        </p:nvGrpSpPr>
        <p:grpSpPr>
          <a:xfrm>
            <a:off x="1139952" y="2019300"/>
            <a:ext cx="7302690" cy="519207"/>
            <a:chOff x="0" y="0"/>
            <a:chExt cx="17101248" cy="780275"/>
          </a:xfrm>
        </p:grpSpPr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C535E9EB-21B9-0150-29E7-73EB495364F8}"/>
                </a:ext>
              </a:extLst>
            </p:cNvPr>
            <p:cNvSpPr/>
            <p:nvPr/>
          </p:nvSpPr>
          <p:spPr>
            <a:xfrm>
              <a:off x="0" y="0"/>
              <a:ext cx="17101186" cy="780288"/>
            </a:xfrm>
            <a:custGeom>
              <a:avLst/>
              <a:gdLst/>
              <a:ahLst/>
              <a:cxnLst/>
              <a:rect l="l" t="t" r="r" b="b"/>
              <a:pathLst>
                <a:path w="17101186" h="780288">
                  <a:moveTo>
                    <a:pt x="0" y="0"/>
                  </a:moveTo>
                  <a:lnTo>
                    <a:pt x="17101186" y="0"/>
                  </a:lnTo>
                  <a:lnTo>
                    <a:pt x="17101186" y="780288"/>
                  </a:lnTo>
                  <a:lnTo>
                    <a:pt x="0" y="780288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92DDDB86-34F3-B85F-6E90-DB56A809C8B4}"/>
                </a:ext>
              </a:extLst>
            </p:cNvPr>
            <p:cNvSpPr txBox="1"/>
            <p:nvPr/>
          </p:nvSpPr>
          <p:spPr>
            <a:xfrm>
              <a:off x="0" y="-47625"/>
              <a:ext cx="17101248" cy="82790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520"/>
                </a:lnSpc>
              </a:pPr>
              <a:r>
                <a:rPr lang="pt-BR" sz="2400" noProof="0" dirty="0">
                  <a:solidFill>
                    <a:schemeClr val="bg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Tempo até T4/T1 &lt; 25% (início de ação)</a:t>
              </a:r>
            </a:p>
          </p:txBody>
        </p:sp>
      </p:grpSp>
      <p:grpSp>
        <p:nvGrpSpPr>
          <p:cNvPr id="39" name="Group 19">
            <a:extLst>
              <a:ext uri="{FF2B5EF4-FFF2-40B4-BE49-F238E27FC236}">
                <a16:creationId xmlns:a16="http://schemas.microsoft.com/office/drawing/2014/main" id="{0FDFE7D0-4AC4-8B4C-2685-E4D8E80259E5}"/>
              </a:ext>
            </a:extLst>
          </p:cNvPr>
          <p:cNvGrpSpPr/>
          <p:nvPr/>
        </p:nvGrpSpPr>
        <p:grpSpPr>
          <a:xfrm>
            <a:off x="9144000" y="3226487"/>
            <a:ext cx="109728" cy="2926080"/>
            <a:chOff x="0" y="0"/>
            <a:chExt cx="146304" cy="3901440"/>
          </a:xfrm>
        </p:grpSpPr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FD854B6-F7C7-EC0E-341A-E0F6834EDF23}"/>
                </a:ext>
              </a:extLst>
            </p:cNvPr>
            <p:cNvSpPr/>
            <p:nvPr/>
          </p:nvSpPr>
          <p:spPr>
            <a:xfrm>
              <a:off x="0" y="0"/>
              <a:ext cx="146304" cy="3901440"/>
            </a:xfrm>
            <a:custGeom>
              <a:avLst/>
              <a:gdLst/>
              <a:ahLst/>
              <a:cxnLst/>
              <a:rect l="l" t="t" r="r" b="b"/>
              <a:pathLst>
                <a:path w="146304" h="3901440">
                  <a:moveTo>
                    <a:pt x="0" y="0"/>
                  </a:moveTo>
                  <a:lnTo>
                    <a:pt x="146304" y="0"/>
                  </a:lnTo>
                  <a:lnTo>
                    <a:pt x="146304" y="3901440"/>
                  </a:lnTo>
                  <a:lnTo>
                    <a:pt x="0" y="390144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56EA471-7CAA-1A49-A34A-201B050FB177}"/>
              </a:ext>
            </a:extLst>
          </p:cNvPr>
          <p:cNvSpPr txBox="1"/>
          <p:nvPr/>
        </p:nvSpPr>
        <p:spPr>
          <a:xfrm>
            <a:off x="1215189" y="1925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noProof="0" dirty="0"/>
          </a:p>
        </p:txBody>
      </p:sp>
      <p:graphicFrame>
        <p:nvGraphicFramePr>
          <p:cNvPr id="53" name="Table 24">
            <a:extLst>
              <a:ext uri="{FF2B5EF4-FFF2-40B4-BE49-F238E27FC236}">
                <a16:creationId xmlns:a16="http://schemas.microsoft.com/office/drawing/2014/main" id="{DD7A11B3-A42C-92F3-33F7-D3AB20E7B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89418"/>
              </p:ext>
            </p:extLst>
          </p:nvPr>
        </p:nvGraphicFramePr>
        <p:xfrm>
          <a:off x="2895600" y="7696957"/>
          <a:ext cx="11816795" cy="1698951"/>
        </p:xfrm>
        <a:graphic>
          <a:graphicData uri="http://schemas.openxmlformats.org/drawingml/2006/table">
            <a:tbl>
              <a:tblPr/>
              <a:tblGrid>
                <a:gridCol w="2363359">
                  <a:extLst>
                    <a:ext uri="{9D8B030D-6E8A-4147-A177-3AD203B41FA5}">
                      <a16:colId xmlns:a16="http://schemas.microsoft.com/office/drawing/2014/main" val="173547792"/>
                    </a:ext>
                  </a:extLst>
                </a:gridCol>
                <a:gridCol w="236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3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6317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Variável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GC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SF30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SF50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p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T4/T1 &lt; 25%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2.2 ± 0,94</a:t>
                      </a:r>
                      <a:endParaRPr lang="pt-BR" sz="2400" b="0" i="0" noProof="0" dirty="0">
                        <a:solidFill>
                          <a:srgbClr val="394A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2,3 ± 0,72</a:t>
                      </a:r>
                      <a:endParaRPr lang="pt-BR" sz="2400" b="0" i="0" noProof="0" dirty="0">
                        <a:solidFill>
                          <a:srgbClr val="394A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2,7 ± 0,85</a:t>
                      </a:r>
                      <a:endParaRPr lang="pt-BR" sz="2400" b="0" i="0" noProof="0" dirty="0">
                        <a:solidFill>
                          <a:srgbClr val="394A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0,205</a:t>
                      </a:r>
                      <a:endParaRPr lang="pt-BR" sz="2400" b="0" i="0" noProof="0" dirty="0">
                        <a:solidFill>
                          <a:srgbClr val="394A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TOF = 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23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4.40± 2,56</a:t>
                      </a:r>
                      <a:r>
                        <a:rPr lang="pt-BR" sz="2400" b="0" i="0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ts val="23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4.2 ± 3,08</a:t>
                      </a:r>
                      <a:endParaRPr lang="pt-BR" sz="2400" b="0" i="0" noProof="0" dirty="0">
                        <a:solidFill>
                          <a:srgbClr val="394A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ts val="23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3,9 ± 1,89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noProof="0" dirty="0">
                          <a:solidFill>
                            <a:srgbClr val="394A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0,854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82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F068B-69B2-BC27-27E0-BD2D759C9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FBD637-B07F-B7A6-D580-523DC73237DE}"/>
              </a:ext>
            </a:extLst>
          </p:cNvPr>
          <p:cNvGrpSpPr/>
          <p:nvPr/>
        </p:nvGrpSpPr>
        <p:grpSpPr>
          <a:xfrm>
            <a:off x="0" y="0"/>
            <a:ext cx="18288000" cy="146304"/>
            <a:chOff x="0" y="0"/>
            <a:chExt cx="24384000" cy="1950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5BF7F8-5ECC-AEFE-BE9D-0093B5FDA292}"/>
                </a:ext>
              </a:extLst>
            </p:cNvPr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3659A11-D456-01B0-9516-034859DA2C67}"/>
              </a:ext>
            </a:extLst>
          </p:cNvPr>
          <p:cNvGrpSpPr/>
          <p:nvPr/>
        </p:nvGrpSpPr>
        <p:grpSpPr>
          <a:xfrm>
            <a:off x="0" y="10140696"/>
            <a:ext cx="18288000" cy="146304"/>
            <a:chOff x="0" y="0"/>
            <a:chExt cx="24384000" cy="19507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0510186-F8FB-2554-450C-12E75B760380}"/>
                </a:ext>
              </a:extLst>
            </p:cNvPr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5E6A3B0-485A-5689-6624-A509ADADEEA6}"/>
              </a:ext>
            </a:extLst>
          </p:cNvPr>
          <p:cNvSpPr txBox="1"/>
          <p:nvPr/>
        </p:nvSpPr>
        <p:spPr>
          <a:xfrm>
            <a:off x="464820" y="118808"/>
            <a:ext cx="16093440" cy="601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394A5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B283B5-D381-7891-F4E6-781D43249C60}"/>
              </a:ext>
            </a:extLst>
          </p:cNvPr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4BC14F9-16AD-76B5-B27A-04C40C47C47A}"/>
                </a:ext>
              </a:extLst>
            </p:cNvPr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BA4E5D4-FA8F-B7E2-601E-F837ACED9C84}"/>
                </a:ext>
              </a:extLst>
            </p:cNvPr>
            <p:cNvSpPr txBox="1"/>
            <p:nvPr/>
          </p:nvSpPr>
          <p:spPr>
            <a:xfrm>
              <a:off x="0" y="0"/>
              <a:ext cx="121920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pt-BR" sz="1800" spc="-10" noProof="0" dirty="0">
                  <a:solidFill>
                    <a:srgbClr val="5A6B7A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5</a:t>
              </a:r>
            </a:p>
          </p:txBody>
        </p: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41A6AD4B-195B-4CF5-E6BF-F8BA8A39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4" t="13295" r="12944" b="1140"/>
          <a:stretch>
            <a:fillRect/>
          </a:stretch>
        </p:blipFill>
        <p:spPr>
          <a:xfrm>
            <a:off x="914400" y="3736947"/>
            <a:ext cx="6324599" cy="361326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E727C2F-EF4B-FEFD-01A8-A2170A2F0F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5" t="13872" r="14478"/>
          <a:stretch>
            <a:fillRect/>
          </a:stretch>
        </p:blipFill>
        <p:spPr>
          <a:xfrm>
            <a:off x="9632315" y="3736947"/>
            <a:ext cx="6487794" cy="3806916"/>
          </a:xfrm>
          <a:prstGeom prst="rect">
            <a:avLst/>
          </a:prstGeom>
        </p:spPr>
      </p:pic>
      <p:graphicFrame>
        <p:nvGraphicFramePr>
          <p:cNvPr id="33" name="Table 20">
            <a:extLst>
              <a:ext uri="{FF2B5EF4-FFF2-40B4-BE49-F238E27FC236}">
                <a16:creationId xmlns:a16="http://schemas.microsoft.com/office/drawing/2014/main" id="{2EA83B82-362E-92FE-4458-8422038F5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9047"/>
              </p:ext>
            </p:extLst>
          </p:nvPr>
        </p:nvGraphicFramePr>
        <p:xfrm>
          <a:off x="838199" y="2324100"/>
          <a:ext cx="6701788" cy="1086740"/>
        </p:xfrm>
        <a:graphic>
          <a:graphicData uri="http://schemas.openxmlformats.org/drawingml/2006/table">
            <a:tbl>
              <a:tblPr/>
              <a:tblGrid>
                <a:gridCol w="167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5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GC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SF30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SF50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p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30,7 ± 15,6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41,6 ± 21,2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38,9 ± 22,9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0,307</a:t>
                      </a:r>
                      <a:endParaRPr lang="pt-BR" sz="24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TextBox 19">
            <a:extLst>
              <a:ext uri="{FF2B5EF4-FFF2-40B4-BE49-F238E27FC236}">
                <a16:creationId xmlns:a16="http://schemas.microsoft.com/office/drawing/2014/main" id="{BF55D856-6CA3-4172-F585-42F11DEB97B9}"/>
              </a:ext>
            </a:extLst>
          </p:cNvPr>
          <p:cNvSpPr txBox="1"/>
          <p:nvPr/>
        </p:nvSpPr>
        <p:spPr>
          <a:xfrm>
            <a:off x="1215390" y="1656043"/>
            <a:ext cx="6324599" cy="5843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noProof="0" dirty="0">
                <a:solidFill>
                  <a:srgbClr val="0E6E7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Duração de TOF = 0</a:t>
            </a:r>
          </a:p>
        </p:txBody>
      </p:sp>
      <p:graphicFrame>
        <p:nvGraphicFramePr>
          <p:cNvPr id="35" name="Table 24">
            <a:extLst>
              <a:ext uri="{FF2B5EF4-FFF2-40B4-BE49-F238E27FC236}">
                <a16:creationId xmlns:a16="http://schemas.microsoft.com/office/drawing/2014/main" id="{4D363590-FC87-9B26-81F3-4E9062BDB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83428"/>
              </p:ext>
            </p:extLst>
          </p:nvPr>
        </p:nvGraphicFramePr>
        <p:xfrm>
          <a:off x="9483089" y="2324100"/>
          <a:ext cx="6637020" cy="1086740"/>
        </p:xfrm>
        <a:graphic>
          <a:graphicData uri="http://schemas.openxmlformats.org/drawingml/2006/table">
            <a:tbl>
              <a:tblPr/>
              <a:tblGrid>
                <a:gridCol w="1659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GC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SF30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SF50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p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6,7 ± 11,3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14,1 ± 18,4</a:t>
                      </a:r>
                      <a:endParaRPr lang="pt-BR" sz="2400" b="0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16,1 ± 22,5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0,433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23">
            <a:extLst>
              <a:ext uri="{FF2B5EF4-FFF2-40B4-BE49-F238E27FC236}">
                <a16:creationId xmlns:a16="http://schemas.microsoft.com/office/drawing/2014/main" id="{E40FF0F6-CCFF-BC00-F3CF-EA5E4CEC9FBF}"/>
              </a:ext>
            </a:extLst>
          </p:cNvPr>
          <p:cNvSpPr txBox="1"/>
          <p:nvPr/>
        </p:nvSpPr>
        <p:spPr>
          <a:xfrm>
            <a:off x="9784081" y="1656043"/>
            <a:ext cx="6598919" cy="568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noProof="0" dirty="0">
                <a:solidFill>
                  <a:srgbClr val="0E6E7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Duração de CPT = 0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54D6575E-3C00-40C2-FFD4-EE9AE5E75769}"/>
              </a:ext>
            </a:extLst>
          </p:cNvPr>
          <p:cNvSpPr txBox="1"/>
          <p:nvPr/>
        </p:nvSpPr>
        <p:spPr>
          <a:xfrm>
            <a:off x="453669" y="845286"/>
            <a:ext cx="16093440" cy="519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i="1" spc="-13" noProof="0" dirty="0">
                <a:solidFill>
                  <a:srgbClr val="0E6E7C"/>
                </a:solidFill>
                <a:latin typeface="Calibri" panose="020F0502020204030204" pitchFamily="34" charset="0"/>
                <a:ea typeface="TT Rounds Condensed Italics"/>
                <a:cs typeface="Calibri" panose="020F0502020204030204" pitchFamily="34" charset="0"/>
                <a:sym typeface="TT Rounds Condensed Italics"/>
              </a:rPr>
              <a:t>Duração e Recuperação.</a:t>
            </a:r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768F8605-6C9E-C658-9C1E-8BA5CA8DE489}"/>
              </a:ext>
            </a:extLst>
          </p:cNvPr>
          <p:cNvSpPr/>
          <p:nvPr/>
        </p:nvSpPr>
        <p:spPr>
          <a:xfrm>
            <a:off x="685800" y="1403205"/>
            <a:ext cx="2194560" cy="47625"/>
          </a:xfrm>
          <a:custGeom>
            <a:avLst/>
            <a:gdLst/>
            <a:ahLst/>
            <a:cxnLst/>
            <a:rect l="l" t="t" r="r" b="b"/>
            <a:pathLst>
              <a:path w="2926080" h="63500">
                <a:moveTo>
                  <a:pt x="0" y="0"/>
                </a:moveTo>
                <a:lnTo>
                  <a:pt x="2926080" y="0"/>
                </a:lnTo>
                <a:lnTo>
                  <a:pt x="292608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E8783A"/>
          </a:solidFill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51" name="Table 52">
            <a:extLst>
              <a:ext uri="{FF2B5EF4-FFF2-40B4-BE49-F238E27FC236}">
                <a16:creationId xmlns:a16="http://schemas.microsoft.com/office/drawing/2014/main" id="{5BEEEC6D-DAB4-8009-F68B-D1FF1531A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460959"/>
              </p:ext>
            </p:extLst>
          </p:nvPr>
        </p:nvGraphicFramePr>
        <p:xfrm>
          <a:off x="820424" y="7840142"/>
          <a:ext cx="6658610" cy="1660216"/>
        </p:xfrm>
        <a:graphic>
          <a:graphicData uri="http://schemas.openxmlformats.org/drawingml/2006/table">
            <a:tbl>
              <a:tblPr/>
              <a:tblGrid>
                <a:gridCol w="205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41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−10,90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-24,23 a +2,43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47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-8,20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-21,82 a +5,52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0E0CC7E3-EA54-6694-CF30-910CD37D4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1899"/>
              </p:ext>
            </p:extLst>
          </p:nvPr>
        </p:nvGraphicFramePr>
        <p:xfrm>
          <a:off x="9839643" y="7840142"/>
          <a:ext cx="6487794" cy="1630110"/>
        </p:xfrm>
        <a:graphic>
          <a:graphicData uri="http://schemas.openxmlformats.org/drawingml/2006/table">
            <a:tbl>
              <a:tblPr/>
              <a:tblGrid>
                <a:gridCol w="200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2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221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04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- 7,33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-18,92 a +5,52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04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-9,33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-21,9 a 3,24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Freeform 13">
            <a:extLst>
              <a:ext uri="{FF2B5EF4-FFF2-40B4-BE49-F238E27FC236}">
                <a16:creationId xmlns:a16="http://schemas.microsoft.com/office/drawing/2014/main" id="{4E6EE7ED-CCB3-CCCE-5E45-B682F0C21D54}"/>
              </a:ext>
            </a:extLst>
          </p:cNvPr>
          <p:cNvSpPr/>
          <p:nvPr/>
        </p:nvSpPr>
        <p:spPr>
          <a:xfrm flipH="1">
            <a:off x="8458202" y="1656043"/>
            <a:ext cx="45719" cy="8398317"/>
          </a:xfrm>
          <a:custGeom>
            <a:avLst/>
            <a:gdLst/>
            <a:ahLst/>
            <a:cxnLst/>
            <a:rect l="l" t="t" r="r" b="b"/>
            <a:pathLst>
              <a:path w="2926080" h="63500">
                <a:moveTo>
                  <a:pt x="0" y="0"/>
                </a:moveTo>
                <a:lnTo>
                  <a:pt x="2926080" y="0"/>
                </a:lnTo>
                <a:lnTo>
                  <a:pt x="292608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C6E7C"/>
          </a:solidFill>
        </p:spPr>
        <p:txBody>
          <a:bodyPr/>
          <a:lstStyle/>
          <a:p>
            <a:endParaRPr lang="pt-BR" noProof="0" dirty="0">
              <a:solidFill>
                <a:srgbClr val="0C6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AB88B-39B3-4B2D-F0C4-D84AF277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7318A97-3516-289B-4CC4-2265FDE802D1}"/>
              </a:ext>
            </a:extLst>
          </p:cNvPr>
          <p:cNvGrpSpPr/>
          <p:nvPr/>
        </p:nvGrpSpPr>
        <p:grpSpPr>
          <a:xfrm>
            <a:off x="0" y="0"/>
            <a:ext cx="18288000" cy="146304"/>
            <a:chOff x="0" y="0"/>
            <a:chExt cx="24384000" cy="1950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9B6578-FC38-263C-206A-F106EC12E618}"/>
                </a:ext>
              </a:extLst>
            </p:cNvPr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CC103D7-3E9B-E534-415F-70456995A6E0}"/>
              </a:ext>
            </a:extLst>
          </p:cNvPr>
          <p:cNvGrpSpPr/>
          <p:nvPr/>
        </p:nvGrpSpPr>
        <p:grpSpPr>
          <a:xfrm>
            <a:off x="0" y="10140696"/>
            <a:ext cx="18288000" cy="146304"/>
            <a:chOff x="0" y="0"/>
            <a:chExt cx="24384000" cy="19507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577313C-1D0F-5C31-B7C3-1709D0AF0616}"/>
                </a:ext>
              </a:extLst>
            </p:cNvPr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E81D90F-0056-1DB9-EE7E-19941FB72C0F}"/>
              </a:ext>
            </a:extLst>
          </p:cNvPr>
          <p:cNvSpPr txBox="1"/>
          <p:nvPr/>
        </p:nvSpPr>
        <p:spPr>
          <a:xfrm>
            <a:off x="488981" y="185015"/>
            <a:ext cx="2049780" cy="5228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394A5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86A0F5-2CE2-1F7E-4161-5A9012AC7E49}"/>
              </a:ext>
            </a:extLst>
          </p:cNvPr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FB11AA4-9506-09AD-9BFB-D6C8C1A07D5C}"/>
                </a:ext>
              </a:extLst>
            </p:cNvPr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0948149-B3BA-2175-45E6-11A9924D38A9}"/>
                </a:ext>
              </a:extLst>
            </p:cNvPr>
            <p:cNvSpPr txBox="1"/>
            <p:nvPr/>
          </p:nvSpPr>
          <p:spPr>
            <a:xfrm>
              <a:off x="0" y="0"/>
              <a:ext cx="121920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pt-BR" sz="1800" spc="-10" noProof="0" dirty="0">
                  <a:solidFill>
                    <a:srgbClr val="5A6B7A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5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82F5A9F-7D01-7C18-1D74-9104AA67F468}"/>
              </a:ext>
            </a:extLst>
          </p:cNvPr>
          <p:cNvGrpSpPr/>
          <p:nvPr/>
        </p:nvGrpSpPr>
        <p:grpSpPr>
          <a:xfrm>
            <a:off x="488981" y="1714369"/>
            <a:ext cx="8197819" cy="6068190"/>
            <a:chOff x="0" y="0"/>
            <a:chExt cx="21457920" cy="207264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815FE87-A951-58CB-400F-52AD4818668F}"/>
                </a:ext>
              </a:extLst>
            </p:cNvPr>
            <p:cNvSpPr/>
            <p:nvPr/>
          </p:nvSpPr>
          <p:spPr>
            <a:xfrm>
              <a:off x="0" y="0"/>
              <a:ext cx="21457920" cy="2072640"/>
            </a:xfrm>
            <a:custGeom>
              <a:avLst/>
              <a:gdLst/>
              <a:ahLst/>
              <a:cxnLst/>
              <a:rect l="l" t="t" r="r" b="b"/>
              <a:pathLst>
                <a:path w="21457920" h="2072640">
                  <a:moveTo>
                    <a:pt x="0" y="0"/>
                  </a:moveTo>
                  <a:lnTo>
                    <a:pt x="21457920" y="0"/>
                  </a:lnTo>
                  <a:lnTo>
                    <a:pt x="2145792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E8F5F3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34" name="TextBox 19">
            <a:extLst>
              <a:ext uri="{FF2B5EF4-FFF2-40B4-BE49-F238E27FC236}">
                <a16:creationId xmlns:a16="http://schemas.microsoft.com/office/drawing/2014/main" id="{637EA45B-AAC8-BC97-A1C8-F99002667C09}"/>
              </a:ext>
            </a:extLst>
          </p:cNvPr>
          <p:cNvSpPr txBox="1"/>
          <p:nvPr/>
        </p:nvSpPr>
        <p:spPr>
          <a:xfrm>
            <a:off x="1059179" y="1956539"/>
            <a:ext cx="6324599" cy="5843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noProof="0" dirty="0">
                <a:solidFill>
                  <a:srgbClr val="0E6E7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Duração com TOF &gt;= 2 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9B50A75-B365-43FC-F594-434CF62624A3}"/>
              </a:ext>
            </a:extLst>
          </p:cNvPr>
          <p:cNvSpPr txBox="1"/>
          <p:nvPr/>
        </p:nvSpPr>
        <p:spPr>
          <a:xfrm>
            <a:off x="453669" y="845286"/>
            <a:ext cx="16093440" cy="519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2200" i="1" spc="-13" noProof="0" dirty="0">
                <a:solidFill>
                  <a:srgbClr val="0E6E7C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Desfechos de Duração e Recuperação</a:t>
            </a:r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06ECAD5C-7CF4-6F07-9F85-5C8A6AFE960C}"/>
              </a:ext>
            </a:extLst>
          </p:cNvPr>
          <p:cNvSpPr/>
          <p:nvPr/>
        </p:nvSpPr>
        <p:spPr>
          <a:xfrm>
            <a:off x="685800" y="1403205"/>
            <a:ext cx="2194560" cy="47625"/>
          </a:xfrm>
          <a:custGeom>
            <a:avLst/>
            <a:gdLst/>
            <a:ahLst/>
            <a:cxnLst/>
            <a:rect l="l" t="t" r="r" b="b"/>
            <a:pathLst>
              <a:path w="2926080" h="63500">
                <a:moveTo>
                  <a:pt x="0" y="0"/>
                </a:moveTo>
                <a:lnTo>
                  <a:pt x="2926080" y="0"/>
                </a:lnTo>
                <a:lnTo>
                  <a:pt x="292608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E8783A"/>
          </a:solidFill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6" name="Table 28">
            <a:extLst>
              <a:ext uri="{FF2B5EF4-FFF2-40B4-BE49-F238E27FC236}">
                <a16:creationId xmlns:a16="http://schemas.microsoft.com/office/drawing/2014/main" id="{D23CA479-15EB-CD55-963A-31AA3BCC7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68609"/>
              </p:ext>
            </p:extLst>
          </p:nvPr>
        </p:nvGraphicFramePr>
        <p:xfrm>
          <a:off x="9580756" y="1733751"/>
          <a:ext cx="7530944" cy="1536376"/>
        </p:xfrm>
        <a:graphic>
          <a:graphicData uri="http://schemas.openxmlformats.org/drawingml/2006/table">
            <a:tbl>
              <a:tblPr/>
              <a:tblGrid>
                <a:gridCol w="1882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188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GC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SF30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SF50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 err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188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0" i="0" spc="-11" noProof="0" dirty="0">
                          <a:solidFill>
                            <a:srgbClr val="3A4A5A"/>
                          </a:solidFill>
                          <a:latin typeface="Calibri Light" panose="020F0302020204030204" pitchFamily="34" charset="0"/>
                          <a:ea typeface="TT Rounds Condensed Bold"/>
                          <a:cs typeface="Calibri Light" panose="020F0302020204030204" pitchFamily="34" charset="0"/>
                          <a:sym typeface="TT Rounds Condensed Bold"/>
                        </a:rPr>
                        <a:t>48,2 ± 19,3</a:t>
                      </a:r>
                      <a:endParaRPr lang="pt-BR" sz="1100" b="0" i="0" noProof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E8783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58,2 ± 25,1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49,4 ± 20,0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E8783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0,079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0E028DEF-76EE-6CE4-F661-4AC1CEA1D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3" y="2907659"/>
            <a:ext cx="6916390" cy="4578109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780810A-3B3F-AEBB-FEFC-B798C470BC15}"/>
              </a:ext>
            </a:extLst>
          </p:cNvPr>
          <p:cNvGrpSpPr/>
          <p:nvPr/>
        </p:nvGrpSpPr>
        <p:grpSpPr>
          <a:xfrm>
            <a:off x="9580757" y="7638715"/>
            <a:ext cx="7530944" cy="1536377"/>
            <a:chOff x="1097280" y="7315200"/>
            <a:chExt cx="16093440" cy="382825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C196BA1E-D770-E3F7-5FC3-5DCC7F1EBE4A}"/>
                </a:ext>
              </a:extLst>
            </p:cNvPr>
            <p:cNvSpPr/>
            <p:nvPr/>
          </p:nvSpPr>
          <p:spPr>
            <a:xfrm>
              <a:off x="1097280" y="7315200"/>
              <a:ext cx="16093440" cy="382825"/>
            </a:xfrm>
            <a:custGeom>
              <a:avLst/>
              <a:gdLst/>
              <a:ahLst/>
              <a:cxnLst/>
              <a:rect l="l" t="t" r="r" b="b"/>
              <a:pathLst>
                <a:path w="21457920" h="2438400">
                  <a:moveTo>
                    <a:pt x="0" y="0"/>
                  </a:moveTo>
                  <a:lnTo>
                    <a:pt x="21457920" y="0"/>
                  </a:lnTo>
                  <a:lnTo>
                    <a:pt x="2145792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8F5F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C58244A4-BB80-DAFA-F9D3-17DF14381082}"/>
                </a:ext>
              </a:extLst>
            </p:cNvPr>
            <p:cNvSpPr txBox="1"/>
            <p:nvPr/>
          </p:nvSpPr>
          <p:spPr>
            <a:xfrm>
              <a:off x="1513581" y="7351042"/>
              <a:ext cx="15179040" cy="2985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ct val="150000"/>
                </a:lnSpc>
              </a:pPr>
              <a:r>
                <a:rPr lang="pt-BR" sz="2400" spc="-12" noProof="0" dirty="0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TOF ≥ 2: menor </a:t>
              </a:r>
              <a:r>
                <a:rPr lang="pt-BR" sz="2400" spc="-12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p-value</a:t>
              </a:r>
              <a:r>
                <a:rPr lang="pt-BR" sz="2400" spc="-12" noProof="0" dirty="0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 (0,079)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spc="-12" noProof="0" dirty="0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SF30 com prolongamento de 10 min </a:t>
              </a:r>
              <a:r>
                <a:rPr lang="pt-BR" sz="2400" spc="-12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vs</a:t>
              </a:r>
              <a:r>
                <a:rPr lang="pt-BR" sz="2400" spc="-12" noProof="0" dirty="0">
                  <a:solidFill>
                    <a:srgbClr val="39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 GC</a:t>
              </a:r>
            </a:p>
          </p:txBody>
        </p:sp>
      </p:grpSp>
      <p:graphicFrame>
        <p:nvGraphicFramePr>
          <p:cNvPr id="18" name="Table 52">
            <a:extLst>
              <a:ext uri="{FF2B5EF4-FFF2-40B4-BE49-F238E27FC236}">
                <a16:creationId xmlns:a16="http://schemas.microsoft.com/office/drawing/2014/main" id="{C51F016D-C4EA-CE51-A982-3EEF2E9C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31"/>
              </p:ext>
            </p:extLst>
          </p:nvPr>
        </p:nvGraphicFramePr>
        <p:xfrm>
          <a:off x="9580756" y="3829704"/>
          <a:ext cx="7506771" cy="3306588"/>
        </p:xfrm>
        <a:graphic>
          <a:graphicData uri="http://schemas.openxmlformats.org/drawingml/2006/table">
            <a:tbl>
              <a:tblPr/>
              <a:tblGrid>
                <a:gridCol w="2322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715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−10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-24,79 a + 4,79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SF30 </a:t>
                      </a:r>
                      <a:r>
                        <a:rPr lang="pt-BR" sz="2400" b="1" i="0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vs</a:t>
                      </a: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SF50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+8,8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-5,63 a +23,23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24914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−1,2</a:t>
                      </a:r>
                      <a:endParaRPr lang="pt-BR" sz="2400" b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-15,35 a +12,95</a:t>
                      </a:r>
                      <a:endParaRPr lang="pt-BR" sz="2400" b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>
            <a:extLst>
              <a:ext uri="{FF2B5EF4-FFF2-40B4-BE49-F238E27FC236}">
                <a16:creationId xmlns:a16="http://schemas.microsoft.com/office/drawing/2014/main" id="{A1D17D7E-B104-9034-36D5-DEF6FB7131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oundRect">
            <a:avLst>
              <a:gd name="adj" fmla="val 0"/>
            </a:avLst>
          </a:prstGeom>
          <a:solidFill>
            <a:srgbClr val="0C6E7C"/>
          </a:solidFill>
          <a:ln w="7620">
            <a:solidFill>
              <a:srgbClr val="E5E0DF"/>
            </a:solidFill>
            <a:prstDash val="solid"/>
          </a:ln>
          <a:effectLst>
            <a:outerShdw blurRad="67310" dist="4445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sp>
        <p:nvSpPr>
          <p:cNvPr id="2" name="Shape 0"/>
          <p:cNvSpPr/>
          <p:nvPr/>
        </p:nvSpPr>
        <p:spPr>
          <a:xfrm>
            <a:off x="228600" y="190500"/>
            <a:ext cx="17754600" cy="99060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67310" dist="4445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3F0AADF-BB8E-5357-4D83-A1F03913AEAF}"/>
              </a:ext>
            </a:extLst>
          </p:cNvPr>
          <p:cNvGrpSpPr/>
          <p:nvPr/>
        </p:nvGrpSpPr>
        <p:grpSpPr>
          <a:xfrm>
            <a:off x="1475334" y="2211140"/>
            <a:ext cx="4951810" cy="4455022"/>
            <a:chOff x="1475334" y="2211140"/>
            <a:chExt cx="4951810" cy="4455022"/>
          </a:xfrm>
        </p:grpSpPr>
        <p:sp>
          <p:nvSpPr>
            <p:cNvPr id="4" name="Text 2"/>
            <p:cNvSpPr/>
            <p:nvPr/>
          </p:nvSpPr>
          <p:spPr>
            <a:xfrm>
              <a:off x="2556867" y="3628132"/>
              <a:ext cx="2788593" cy="5667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438"/>
                </a:lnSpc>
              </a:pPr>
              <a:r>
                <a:rPr lang="pt-BR" sz="443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0%</a:t>
              </a:r>
              <a:endParaRPr lang="pt-BR" sz="443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876" y="2211140"/>
              <a:ext cx="3400723" cy="3400723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2534245" y="5861001"/>
              <a:ext cx="2833985" cy="3542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Bradicardia</a:t>
              </a:r>
              <a:endParaRPr lang="pt-BR" sz="218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475334" y="6330703"/>
              <a:ext cx="4951810" cy="335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pt-BR" sz="175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FC &lt; 50 bpm em todos os grupos</a:t>
              </a:r>
              <a:endParaRPr lang="pt-BR" sz="175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F0DF421E-A357-FD41-DA59-84F62EC5801F}"/>
              </a:ext>
            </a:extLst>
          </p:cNvPr>
          <p:cNvGrpSpPr/>
          <p:nvPr/>
        </p:nvGrpSpPr>
        <p:grpSpPr>
          <a:xfrm>
            <a:off x="6667947" y="2211140"/>
            <a:ext cx="4951959" cy="4455022"/>
            <a:chOff x="6667947" y="2211140"/>
            <a:chExt cx="4951959" cy="4455022"/>
          </a:xfrm>
        </p:grpSpPr>
        <p:sp>
          <p:nvSpPr>
            <p:cNvPr id="8" name="Text 5"/>
            <p:cNvSpPr/>
            <p:nvPr/>
          </p:nvSpPr>
          <p:spPr>
            <a:xfrm>
              <a:off x="7749480" y="3628132"/>
              <a:ext cx="2788593" cy="5667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438"/>
                </a:lnSpc>
              </a:pPr>
              <a:r>
                <a:rPr lang="pt-BR" sz="443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2/51</a:t>
              </a:r>
              <a:endParaRPr lang="pt-BR" sz="443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3490" y="2211140"/>
              <a:ext cx="3400723" cy="3400723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7726859" y="5861001"/>
              <a:ext cx="2833985" cy="3542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Hipotensão</a:t>
              </a:r>
              <a:endParaRPr lang="pt-BR" sz="218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 7"/>
            <p:cNvSpPr/>
            <p:nvPr/>
          </p:nvSpPr>
          <p:spPr>
            <a:xfrm>
              <a:off x="6667947" y="6330703"/>
              <a:ext cx="4951959" cy="335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pt-BR" sz="175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1 em SF30, 1 em SF50 (etilefrina)</a:t>
              </a:r>
              <a:endParaRPr lang="pt-BR" sz="175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D648B41-B052-6796-CB51-F479A6A73F5E}"/>
              </a:ext>
            </a:extLst>
          </p:cNvPr>
          <p:cNvGrpSpPr/>
          <p:nvPr/>
        </p:nvGrpSpPr>
        <p:grpSpPr>
          <a:xfrm>
            <a:off x="11860709" y="2211140"/>
            <a:ext cx="4951959" cy="4455022"/>
            <a:chOff x="11860709" y="2211140"/>
            <a:chExt cx="4951959" cy="4455022"/>
          </a:xfrm>
        </p:grpSpPr>
        <p:sp>
          <p:nvSpPr>
            <p:cNvPr id="12" name="Text 8"/>
            <p:cNvSpPr/>
            <p:nvPr/>
          </p:nvSpPr>
          <p:spPr>
            <a:xfrm>
              <a:off x="12942242" y="3628132"/>
              <a:ext cx="2788593" cy="5667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438"/>
                </a:lnSpc>
              </a:pPr>
              <a:r>
                <a:rPr lang="pt-BR" sz="443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0%</a:t>
              </a:r>
              <a:endParaRPr lang="pt-BR" sz="443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6252" y="2211140"/>
              <a:ext cx="3400723" cy="3400723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12919621" y="5861001"/>
              <a:ext cx="2833985" cy="3542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Eventos Graves</a:t>
              </a:r>
              <a:endParaRPr lang="pt-BR" sz="2188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10"/>
            <p:cNvSpPr/>
            <p:nvPr/>
          </p:nvSpPr>
          <p:spPr>
            <a:xfrm>
              <a:off x="11860709" y="6330703"/>
              <a:ext cx="4951959" cy="335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pt-BR" sz="175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Zero óbitos</a:t>
              </a:r>
              <a:endParaRPr lang="pt-BR" sz="175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Shape 11"/>
          <p:cNvSpPr/>
          <p:nvPr/>
        </p:nvSpPr>
        <p:spPr>
          <a:xfrm>
            <a:off x="1475334" y="6996090"/>
            <a:ext cx="15337334" cy="37803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77B0191-8E48-830B-9562-4DB3E3484E4C}"/>
              </a:ext>
            </a:extLst>
          </p:cNvPr>
          <p:cNvGrpSpPr/>
          <p:nvPr/>
        </p:nvGrpSpPr>
        <p:grpSpPr>
          <a:xfrm>
            <a:off x="1475334" y="7443044"/>
            <a:ext cx="7392144" cy="2082251"/>
            <a:chOff x="1475334" y="7443045"/>
            <a:chExt cx="7392144" cy="1553442"/>
          </a:xfrm>
        </p:grpSpPr>
        <p:sp>
          <p:nvSpPr>
            <p:cNvPr id="17" name="Text 12"/>
            <p:cNvSpPr/>
            <p:nvPr/>
          </p:nvSpPr>
          <p:spPr>
            <a:xfrm>
              <a:off x="1475334" y="7443045"/>
              <a:ext cx="2848868" cy="3542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400" b="1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Manejo da Hipotensão</a:t>
              </a:r>
              <a:endParaRPr lang="pt-BR" sz="24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 13"/>
            <p:cNvSpPr/>
            <p:nvPr/>
          </p:nvSpPr>
          <p:spPr>
            <a:xfrm>
              <a:off x="1475334" y="7989838"/>
              <a:ext cx="7392144" cy="1006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SF30: 1 paciente (etilefrina 1 mg)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SF50: 1 paciente (etilefrina 8 mg)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28625" indent="-428625">
                <a:buSzPct val="100000"/>
                <a:buChar char="•"/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Resposta adequada ao vasopressor</a:t>
              </a: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C8D1938-A861-319B-66EE-3EDB3316B22E}"/>
              </a:ext>
            </a:extLst>
          </p:cNvPr>
          <p:cNvGrpSpPr/>
          <p:nvPr/>
        </p:nvGrpSpPr>
        <p:grpSpPr>
          <a:xfrm>
            <a:off x="9430048" y="7467153"/>
            <a:ext cx="7638752" cy="1841125"/>
            <a:chOff x="9430048" y="7467153"/>
            <a:chExt cx="7638752" cy="1841125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9FC73951-88EF-1D3F-D01F-A78F3B8ED830}"/>
                </a:ext>
              </a:extLst>
            </p:cNvPr>
            <p:cNvGrpSpPr/>
            <p:nvPr/>
          </p:nvGrpSpPr>
          <p:grpSpPr>
            <a:xfrm>
              <a:off x="9430048" y="7467153"/>
              <a:ext cx="7638752" cy="1841125"/>
              <a:chOff x="9430048" y="7467153"/>
              <a:chExt cx="7638752" cy="1841125"/>
            </a:xfrm>
          </p:grpSpPr>
          <p:sp>
            <p:nvSpPr>
              <p:cNvPr id="19" name="Shape 14"/>
              <p:cNvSpPr/>
              <p:nvPr/>
            </p:nvSpPr>
            <p:spPr>
              <a:xfrm>
                <a:off x="9430048" y="7467153"/>
                <a:ext cx="7638752" cy="1841125"/>
              </a:xfrm>
              <a:prstGeom prst="roundRect">
                <a:avLst>
                  <a:gd name="adj" fmla="val 741"/>
                </a:avLst>
              </a:prstGeom>
              <a:solidFill>
                <a:srgbClr val="C9DDE9"/>
              </a:solidFill>
              <a:ln/>
            </p:spPr>
            <p:txBody>
              <a:bodyPr/>
              <a:lstStyle/>
              <a:p>
                <a:endPara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0" name="Image 3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6713" y="7799635"/>
                <a:ext cx="283369" cy="226665"/>
              </a:xfrm>
              <a:prstGeom prst="rect">
                <a:avLst/>
              </a:prstGeom>
            </p:spPr>
          </p:pic>
        </p:grpSp>
        <p:sp>
          <p:nvSpPr>
            <p:cNvPr id="21" name="Text 15"/>
            <p:cNvSpPr/>
            <p:nvPr/>
          </p:nvSpPr>
          <p:spPr>
            <a:xfrm>
              <a:off x="10166748" y="7716292"/>
              <a:ext cx="6428780" cy="12611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4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Estudo não dimensionado para análise estatística de eventos adversos raros. Perfil de segurança aceitável nas doses testadas.</a:t>
              </a:r>
              <a:endParaRPr lang="pt-BR" sz="24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E81A10F-E1DB-CA15-849D-1223B0087D3E}"/>
              </a:ext>
            </a:extLst>
          </p:cNvPr>
          <p:cNvGrpSpPr/>
          <p:nvPr/>
        </p:nvGrpSpPr>
        <p:grpSpPr>
          <a:xfrm>
            <a:off x="1097280" y="1309592"/>
            <a:ext cx="16093440" cy="543021"/>
            <a:chOff x="1097280" y="1309592"/>
            <a:chExt cx="16093440" cy="543021"/>
          </a:xfrm>
        </p:grpSpPr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6F1608A4-C1F0-2BD9-AD35-45DB536BB568}"/>
                </a:ext>
              </a:extLst>
            </p:cNvPr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Calibri" panose="020F0502020204030204" pitchFamily="34" charset="0"/>
                  <a:ea typeface="TT Rounds Condensed Italics"/>
                  <a:cs typeface="Calibri" panose="020F0502020204030204" pitchFamily="34" charset="0"/>
                  <a:sym typeface="TT Rounds Condensed Italics"/>
                </a:rPr>
                <a:t>Segurança — Eventos Adversos</a:t>
              </a: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6BA405B4-750B-B162-6333-0E99F0C9776C}"/>
                </a:ext>
              </a:extLst>
            </p:cNvPr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DDCE45D6-982B-123A-A057-5A9F2BA86168}"/>
              </a:ext>
            </a:extLst>
          </p:cNvPr>
          <p:cNvSpPr txBox="1"/>
          <p:nvPr/>
        </p:nvSpPr>
        <p:spPr>
          <a:xfrm>
            <a:off x="1071880" y="412750"/>
            <a:ext cx="16093440" cy="6733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0D21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283458" y="207502"/>
            <a:ext cx="2642623" cy="442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3200" b="1" noProof="0" dirty="0">
                <a:solidFill>
                  <a:srgbClr val="0C6E7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DISCUSSÃO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CE90154-CEB6-3E3D-1118-71F13547997C}"/>
              </a:ext>
            </a:extLst>
          </p:cNvPr>
          <p:cNvGrpSpPr/>
          <p:nvPr/>
        </p:nvGrpSpPr>
        <p:grpSpPr>
          <a:xfrm>
            <a:off x="531073" y="911403"/>
            <a:ext cx="16093440" cy="541115"/>
            <a:chOff x="1097280" y="1309592"/>
            <a:chExt cx="16093440" cy="541115"/>
          </a:xfrm>
        </p:grpSpPr>
        <p:sp>
          <p:nvSpPr>
            <p:cNvPr id="11" name="TextBox 11"/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Interpretação dos Achados – O Desfecho Primário: 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97281" y="1804988"/>
              <a:ext cx="5612326" cy="45719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40" name="Text 2">
            <a:extLst>
              <a:ext uri="{FF2B5EF4-FFF2-40B4-BE49-F238E27FC236}">
                <a16:creationId xmlns:a16="http://schemas.microsoft.com/office/drawing/2014/main" id="{3D2CC1A3-F28C-5365-C656-99CC50DEFEB9}"/>
              </a:ext>
            </a:extLst>
          </p:cNvPr>
          <p:cNvSpPr/>
          <p:nvPr/>
        </p:nvSpPr>
        <p:spPr>
          <a:xfrm>
            <a:off x="731520" y="1783437"/>
            <a:ext cx="10241280" cy="73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pt-BR" sz="2800" noProof="0" dirty="0">
                <a:solidFill>
                  <a:srgbClr val="394A5A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rPr>
              <a:t>Resultados médios do tempo para recuperação de </a:t>
            </a:r>
            <a:r>
              <a:rPr lang="pt-BR" sz="2800" b="1" noProof="0" dirty="0">
                <a:solidFill>
                  <a:srgbClr val="0C6E7C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rPr>
              <a:t>T4/T1 &gt; 25%.</a:t>
            </a:r>
            <a:endParaRPr lang="pt-BR" sz="2800" b="1" noProof="0" dirty="0">
              <a:solidFill>
                <a:srgbClr val="0C6E7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7FE5CA81-8C04-F622-118B-880BD48AF080}"/>
              </a:ext>
            </a:extLst>
          </p:cNvPr>
          <p:cNvGrpSpPr/>
          <p:nvPr/>
        </p:nvGrpSpPr>
        <p:grpSpPr>
          <a:xfrm>
            <a:off x="8577793" y="2520435"/>
            <a:ext cx="9372600" cy="7364538"/>
            <a:chOff x="9448354" y="5708749"/>
            <a:chExt cx="7461498" cy="1965518"/>
          </a:xfrm>
        </p:grpSpPr>
        <p:sp>
          <p:nvSpPr>
            <p:cNvPr id="47" name="Shape 6">
              <a:extLst>
                <a:ext uri="{FF2B5EF4-FFF2-40B4-BE49-F238E27FC236}">
                  <a16:creationId xmlns:a16="http://schemas.microsoft.com/office/drawing/2014/main" id="{E68EB983-7526-351E-FC4C-D63C247B2D0B}"/>
                </a:ext>
              </a:extLst>
            </p:cNvPr>
            <p:cNvSpPr/>
            <p:nvPr/>
          </p:nvSpPr>
          <p:spPr>
            <a:xfrm>
              <a:off x="9448354" y="5708749"/>
              <a:ext cx="7461498" cy="1965518"/>
            </a:xfrm>
            <a:prstGeom prst="roundRect">
              <a:avLst>
                <a:gd name="adj" fmla="val 407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25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8" name="Image 1" descr="preencoded.png">
              <a:extLst>
                <a:ext uri="{FF2B5EF4-FFF2-40B4-BE49-F238E27FC236}">
                  <a16:creationId xmlns:a16="http://schemas.microsoft.com/office/drawing/2014/main" id="{27254D3F-2BF5-DEAD-9D93-9D1E30B7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4786" y="5723450"/>
              <a:ext cx="520040" cy="147696"/>
            </a:xfrm>
            <a:prstGeom prst="rect">
              <a:avLst/>
            </a:prstGeom>
          </p:spPr>
        </p:pic>
        <p:sp>
          <p:nvSpPr>
            <p:cNvPr id="49" name="Text 7">
              <a:extLst>
                <a:ext uri="{FF2B5EF4-FFF2-40B4-BE49-F238E27FC236}">
                  <a16:creationId xmlns:a16="http://schemas.microsoft.com/office/drawing/2014/main" id="{15333F10-1D0E-6EEF-156E-461B48615D6C}"/>
                </a:ext>
              </a:extLst>
            </p:cNvPr>
            <p:cNvSpPr/>
            <p:nvPr/>
          </p:nvSpPr>
          <p:spPr>
            <a:xfrm>
              <a:off x="9756295" y="5841913"/>
              <a:ext cx="7144386" cy="15822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32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SF30</a:t>
              </a:r>
              <a:r>
                <a:rPr lang="pt-BR" sz="32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: um </a:t>
              </a:r>
              <a:r>
                <a:rPr lang="pt-BR" sz="32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prolongamento de 10</a:t>
              </a:r>
              <a:r>
                <a:rPr lang="pt-BR" sz="32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32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min</a:t>
              </a:r>
              <a:r>
                <a:rPr lang="pt-BR" sz="32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sem significância estatística </a:t>
              </a:r>
              <a:r>
                <a:rPr lang="pt-BR" sz="32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(</a:t>
              </a:r>
              <a:r>
                <a:rPr lang="pt-BR" sz="32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</a:t>
              </a:r>
              <a:r>
                <a:rPr lang="pt-BR" sz="32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=0.439).</a:t>
              </a:r>
            </a:p>
            <a:p>
              <a:endParaRPr lang="pt-BR" sz="32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32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Cautela na interpretação: </a:t>
              </a:r>
            </a:p>
            <a:p>
              <a:endParaRPr lang="pt-BR" sz="32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pt-BR" sz="30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DP amplos e IC amplos -&gt; variabilidade interindividual?</a:t>
              </a:r>
            </a:p>
            <a:p>
              <a:pPr lvl="1"/>
              <a:endParaRPr lang="pt-BR" sz="30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pt-BR" sz="30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Tamanho amostram limitado</a:t>
              </a:r>
            </a:p>
            <a:p>
              <a:pPr lvl="1"/>
              <a:endParaRPr lang="pt-BR" sz="30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pt-BR" sz="30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Efeito farmacológico vs. variabilidade biológica</a:t>
              </a:r>
            </a:p>
            <a:p>
              <a:pPr lvl="1"/>
              <a:endParaRPr lang="pt-BR" sz="30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pt-BR" sz="30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IC amplos (positivos, negativos e nulos)</a:t>
              </a:r>
            </a:p>
            <a:p>
              <a:pPr lvl="1"/>
              <a:endParaRPr lang="pt-BR" sz="3200" b="1" noProof="0" dirty="0">
                <a:solidFill>
                  <a:srgbClr val="2B4150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4070FD0B-D870-38F0-CFEB-C21995CF1B0C}"/>
                  </a:ext>
                </a:extLst>
              </p14:cNvPr>
              <p14:cNvContentPartPr/>
              <p14:nvPr/>
            </p14:nvContentPartPr>
            <p14:xfrm>
              <a:off x="4860251" y="1322657"/>
              <a:ext cx="2880" cy="36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4070FD0B-D870-38F0-CFEB-C21995CF1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4131" y="1316537"/>
                <a:ext cx="151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ED6B8EF-D5B9-ED9C-C07E-B53362B08833}"/>
              </a:ext>
            </a:extLst>
          </p:cNvPr>
          <p:cNvGrpSpPr/>
          <p:nvPr/>
        </p:nvGrpSpPr>
        <p:grpSpPr>
          <a:xfrm>
            <a:off x="4907411" y="1154897"/>
            <a:ext cx="360" cy="360"/>
            <a:chOff x="4907411" y="115489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E9037AB5-187C-02BE-44E7-CF6E6037C560}"/>
                    </a:ext>
                  </a:extLst>
                </p14:cNvPr>
                <p14:cNvContentPartPr/>
                <p14:nvPr/>
              </p14:nvContentPartPr>
              <p14:xfrm>
                <a:off x="4907411" y="1154897"/>
                <a:ext cx="360" cy="36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E9037AB5-187C-02BE-44E7-CF6E6037C5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1291" y="114877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CDB6B157-C2D8-C046-F382-1AC957E0C503}"/>
                    </a:ext>
                  </a:extLst>
                </p14:cNvPr>
                <p14:cNvContentPartPr/>
                <p14:nvPr/>
              </p14:nvContentPartPr>
              <p14:xfrm>
                <a:off x="4907411" y="1154897"/>
                <a:ext cx="360" cy="3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CDB6B157-C2D8-C046-F382-1AC957E0C5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1291" y="114877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95619EDF-1DB1-4329-A1DB-E8C96B0B66B2}"/>
                    </a:ext>
                  </a:extLst>
                </p14:cNvPr>
                <p14:cNvContentPartPr/>
                <p14:nvPr/>
              </p14:nvContentPartPr>
              <p14:xfrm>
                <a:off x="4907411" y="1154897"/>
                <a:ext cx="360" cy="36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95619EDF-1DB1-4329-A1DB-E8C96B0B66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1291" y="114877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C2885D2-8480-21A1-A6BD-156AA9B1837B}"/>
              </a:ext>
            </a:extLst>
          </p:cNvPr>
          <p:cNvGrpSpPr/>
          <p:nvPr/>
        </p:nvGrpSpPr>
        <p:grpSpPr>
          <a:xfrm>
            <a:off x="10132451" y="2939057"/>
            <a:ext cx="5400" cy="360"/>
            <a:chOff x="10132451" y="2939057"/>
            <a:chExt cx="5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AEE1D1B1-D439-46A3-8508-95DBCEE6D850}"/>
                    </a:ext>
                  </a:extLst>
                </p14:cNvPr>
                <p14:cNvContentPartPr/>
                <p14:nvPr/>
              </p14:nvContentPartPr>
              <p14:xfrm>
                <a:off x="10132451" y="2939057"/>
                <a:ext cx="2880" cy="36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AEE1D1B1-D439-46A3-8508-95DBCEE6D8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26331" y="2932937"/>
                  <a:ext cx="1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6FDF7BA-1EC6-65BA-0742-BDC4AC0DE54C}"/>
                    </a:ext>
                  </a:extLst>
                </p14:cNvPr>
                <p14:cNvContentPartPr/>
                <p14:nvPr/>
              </p14:nvContentPartPr>
              <p14:xfrm>
                <a:off x="10134971" y="2939057"/>
                <a:ext cx="360" cy="3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6FDF7BA-1EC6-65BA-0742-BDC4AC0DE5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28851" y="293293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89D0E235-A7BF-E045-B4AD-C723F892114B}"/>
                    </a:ext>
                  </a:extLst>
                </p14:cNvPr>
                <p14:cNvContentPartPr/>
                <p14:nvPr/>
              </p14:nvContentPartPr>
              <p14:xfrm>
                <a:off x="10134971" y="2939057"/>
                <a:ext cx="2880" cy="3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89D0E235-A7BF-E045-B4AD-C723F89211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28851" y="2932937"/>
                  <a:ext cx="1512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EF6309F1-7DB4-5E38-9ABD-F340951B26A1}"/>
                  </a:ext>
                </a:extLst>
              </p14:cNvPr>
              <p14:cNvContentPartPr/>
              <p14:nvPr/>
            </p14:nvContentPartPr>
            <p14:xfrm>
              <a:off x="11853988" y="-430183"/>
              <a:ext cx="360" cy="36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EF6309F1-7DB4-5E38-9ABD-F340951B26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47868" y="-43630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05A96608-5545-1B8E-819C-7406D95C42F4}"/>
                  </a:ext>
                </a:extLst>
              </p14:cNvPr>
              <p14:cNvContentPartPr/>
              <p14:nvPr/>
            </p14:nvContentPartPr>
            <p14:xfrm>
              <a:off x="12361588" y="-539623"/>
              <a:ext cx="360" cy="36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05A96608-5545-1B8E-819C-7406D95C42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55468" y="-545743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3" name="Table 52">
            <a:extLst>
              <a:ext uri="{FF2B5EF4-FFF2-40B4-BE49-F238E27FC236}">
                <a16:creationId xmlns:a16="http://schemas.microsoft.com/office/drawing/2014/main" id="{29CD2BDF-A77F-0108-2486-A08F0F4C9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1969"/>
              </p:ext>
            </p:extLst>
          </p:nvPr>
        </p:nvGraphicFramePr>
        <p:xfrm>
          <a:off x="777283" y="2686502"/>
          <a:ext cx="6949613" cy="2307988"/>
        </p:xfrm>
        <a:graphic>
          <a:graphicData uri="http://schemas.openxmlformats.org/drawingml/2006/table">
            <a:tbl>
              <a:tblPr/>
              <a:tblGrid>
                <a:gridCol w="21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61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Grupo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N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 (MS) Bold"/>
                        </a:rPr>
                        <a:t>Desfecho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TT Rounds Condensed Bold"/>
                        </a:rPr>
                        <a:t>GC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14</a:t>
                      </a:r>
                      <a:endParaRPr lang="pt-BR" sz="2400" b="1" noProof="0" dirty="0">
                        <a:solidFill>
                          <a:srgbClr val="0D203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59,9 ± 22,7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17</a:t>
                      </a:r>
                      <a:endParaRPr lang="pt-BR" sz="2400" b="1" noProof="0" dirty="0">
                        <a:solidFill>
                          <a:srgbClr val="0D203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70,2 ± 28,3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06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SF50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60,8 ± 23,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892633"/>
                  </a:ext>
                </a:extLst>
              </a:tr>
            </a:tbl>
          </a:graphicData>
        </a:graphic>
      </p:graphicFrame>
      <p:graphicFrame>
        <p:nvGraphicFramePr>
          <p:cNvPr id="64" name="Table 52">
            <a:extLst>
              <a:ext uri="{FF2B5EF4-FFF2-40B4-BE49-F238E27FC236}">
                <a16:creationId xmlns:a16="http://schemas.microsoft.com/office/drawing/2014/main" id="{1B6ADF1C-42B3-0AB7-36BD-0FF28A9DE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3436"/>
              </p:ext>
            </p:extLst>
          </p:nvPr>
        </p:nvGraphicFramePr>
        <p:xfrm>
          <a:off x="731520" y="5859124"/>
          <a:ext cx="6949613" cy="3118243"/>
        </p:xfrm>
        <a:graphic>
          <a:graphicData uri="http://schemas.openxmlformats.org/drawingml/2006/table">
            <a:tbl>
              <a:tblPr/>
              <a:tblGrid>
                <a:gridCol w="21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738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−10,30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−27,64 a +7,04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SF30 </a:t>
                      </a:r>
                      <a:r>
                        <a:rPr lang="pt-BR" sz="2400" b="1" i="0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vs</a:t>
                      </a:r>
                      <a:r>
                        <a:rPr lang="pt-BR" sz="2400" b="1" i="0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SF50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+ 9,40 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0D203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-8,01 a 26,81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24914"/>
                  </a:ext>
                </a:extLst>
              </a:tr>
              <a:tr h="858291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−0,90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−16,96 a +15,16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097280" y="385763"/>
            <a:ext cx="16093440" cy="838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394A5A"/>
                </a:solidFill>
                <a:latin typeface=""/>
                <a:ea typeface="Calibri (MS) Bold"/>
                <a:cs typeface="Calibri (MS) Bold"/>
                <a:sym typeface="Calibri (MS) Bold"/>
              </a:rPr>
              <a:t>INTRODUÇÃO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280" y="1309592"/>
            <a:ext cx="16093440" cy="519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i="1" spc="-13" noProof="0" dirty="0">
                <a:solidFill>
                  <a:srgbClr val="0E6E7C"/>
                </a:solidFill>
                <a:latin typeface="Calibri" panose="020F0502020204030204" pitchFamily="34" charset="0"/>
                <a:ea typeface="TT Rounds Condensed Italics"/>
                <a:cs typeface="Calibri" panose="020F0502020204030204" pitchFamily="34" charset="0"/>
                <a:sym typeface="TT Rounds Condensed Italics"/>
              </a:rPr>
              <a:t>Contexto Clínico do Sulfato de Magnésio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97281" y="1804988"/>
            <a:ext cx="2194560" cy="47625"/>
          </a:xfrm>
          <a:custGeom>
            <a:avLst/>
            <a:gdLst/>
            <a:ahLst/>
            <a:cxnLst/>
            <a:rect l="l" t="t" r="r" b="b"/>
            <a:pathLst>
              <a:path w="2926080" h="63500">
                <a:moveTo>
                  <a:pt x="0" y="0"/>
                </a:moveTo>
                <a:lnTo>
                  <a:pt x="2926080" y="0"/>
                </a:lnTo>
                <a:lnTo>
                  <a:pt x="292608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E8783A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6824960" y="9509760"/>
            <a:ext cx="914400" cy="5486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ts val="2160"/>
              </a:lnSpc>
            </a:pPr>
            <a:r>
              <a:rPr lang="pt-BR" sz="1800" spc="-10" noProof="0" dirty="0">
                <a:solidFill>
                  <a:srgbClr val="5A6B7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16330" y="2194560"/>
            <a:ext cx="7680960" cy="4720590"/>
            <a:chOff x="0" y="0"/>
            <a:chExt cx="10241280" cy="4876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4876800"/>
            </a:xfrm>
            <a:custGeom>
              <a:avLst/>
              <a:gdLst/>
              <a:ahLst/>
              <a:cxnLst/>
              <a:rect l="l" t="t" r="r" b="b"/>
              <a:pathLst>
                <a:path w="10241280" h="4876800">
                  <a:moveTo>
                    <a:pt x="0" y="0"/>
                  </a:moveTo>
                  <a:lnTo>
                    <a:pt x="10241280" y="0"/>
                  </a:lnTo>
                  <a:lnTo>
                    <a:pt x="10241280" y="4876800"/>
                  </a:lnTo>
                  <a:lnTo>
                    <a:pt x="0" y="487680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35686"/>
              </a:schemeClr>
            </a:solidFill>
          </p:spPr>
          <p:txBody>
            <a:bodyPr/>
            <a:lstStyle/>
            <a:p>
              <a:endParaRPr lang="pt-BR" noProof="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9600" y="156972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pt-BR" sz="2400" b="1" noProof="0" dirty="0">
                  <a:solidFill>
                    <a:schemeClr val="accent6">
                      <a:lumMod val="50000"/>
                    </a:schemeClr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Benefícios do MgSO₄ Perioperatório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09600" y="1014603"/>
              <a:ext cx="9265920" cy="296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80930" lvl="1" algn="l">
                <a:lnSpc>
                  <a:spcPts val="2399"/>
                </a:lnSpc>
              </a:pPr>
              <a:r>
                <a:rPr lang="pt-BR" sz="2400" b="1" spc="-12" noProof="0" dirty="0">
                  <a:solidFill>
                    <a:srgbClr val="0D2036"/>
                  </a:solidFill>
                  <a:ea typeface="TT Rounds Condensed"/>
                  <a:cs typeface="Calibri" panose="020F0502020204030204" pitchFamily="34" charset="0"/>
                  <a:sym typeface="TT Rounds Condensed"/>
                </a:rPr>
                <a:t>Antagonismo NMDA:</a:t>
              </a:r>
            </a:p>
            <a:p>
              <a:pPr marL="180930" lvl="1" algn="l">
                <a:lnSpc>
                  <a:spcPts val="2399"/>
                </a:lnSpc>
              </a:pPr>
              <a:endParaRPr lang="pt-BR" sz="2400" b="1" spc="-12" noProof="0" dirty="0">
                <a:solidFill>
                  <a:srgbClr val="0D2036"/>
                </a:solidFill>
                <a:ea typeface="TT Rounds Condensed"/>
                <a:cs typeface="Calibri" panose="020F0502020204030204" pitchFamily="34" charset="0"/>
                <a:sym typeface="TT Rounds Condensed"/>
              </a:endParaRPr>
            </a:p>
            <a:p>
              <a:pPr marL="361860" lvl="1" indent="-180930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b="1" spc="-12" noProof="0" dirty="0">
                  <a:solidFill>
                    <a:srgbClr val="394A5A"/>
                  </a:solidFill>
                  <a:ea typeface="TT Rounds Condensed"/>
                  <a:cs typeface="Calibri" panose="020F0502020204030204" pitchFamily="34" charset="0"/>
                  <a:sym typeface="TT Rounds Condensed"/>
                </a:rPr>
                <a:t>↓ 24,4% consumo de morfina em 24h  </a:t>
              </a:r>
            </a:p>
            <a:p>
              <a:pPr marL="361860" lvl="1" indent="-180930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b="1" spc="-12" noProof="0" dirty="0">
                  <a:solidFill>
                    <a:srgbClr val="394A5A"/>
                  </a:solidFill>
                  <a:ea typeface="TT Rounds Condensed"/>
                  <a:cs typeface="Calibri" panose="020F0502020204030204" pitchFamily="34" charset="0"/>
                  <a:sym typeface="TT Rounds Condensed"/>
                </a:rPr>
                <a:t>Melhora da qualidade da recuperação </a:t>
              </a:r>
            </a:p>
            <a:p>
              <a:pPr marL="361860" lvl="1" indent="-180930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b="1" spc="-12" noProof="0" dirty="0">
                  <a:solidFill>
                    <a:srgbClr val="394A5A"/>
                  </a:solidFill>
                  <a:ea typeface="TT Rounds Condensed"/>
                  <a:cs typeface="Calibri" panose="020F0502020204030204" pitchFamily="34" charset="0"/>
                  <a:sym typeface="TT Rounds Condensed"/>
                </a:rPr>
                <a:t>↓ NVPO</a:t>
              </a:r>
            </a:p>
            <a:p>
              <a:pPr marL="361860" lvl="1" indent="-180930" algn="l">
                <a:lnSpc>
                  <a:spcPts val="2399"/>
                </a:lnSpc>
                <a:buFont typeface="Arial"/>
                <a:buChar char="•"/>
              </a:pPr>
              <a:endParaRPr lang="pt-BR" sz="2400" spc="-12" noProof="0" dirty="0">
                <a:solidFill>
                  <a:srgbClr val="0D2036"/>
                </a:solidFill>
                <a:ea typeface="TT Rounds Condensed"/>
                <a:cs typeface="Calibri" panose="020F0502020204030204" pitchFamily="34" charset="0"/>
                <a:sym typeface="TT Rounds Condensed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46304" cy="4876800"/>
            </a:xfrm>
            <a:custGeom>
              <a:avLst/>
              <a:gdLst/>
              <a:ahLst/>
              <a:cxnLst/>
              <a:rect l="l" t="t" r="r" b="b"/>
              <a:pathLst>
                <a:path w="146304" h="4876800">
                  <a:moveTo>
                    <a:pt x="0" y="0"/>
                  </a:moveTo>
                  <a:lnTo>
                    <a:pt x="146304" y="0"/>
                  </a:lnTo>
                  <a:lnTo>
                    <a:pt x="146304" y="4876800"/>
                  </a:lnTo>
                  <a:lnTo>
                    <a:pt x="0" y="487680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/>
            <a:lstStyle/>
            <a:p>
              <a:endParaRPr lang="pt-BR" noProof="0" dirty="0">
                <a:solidFill>
                  <a:srgbClr val="0D2036"/>
                </a:solidFill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09760" y="2194560"/>
            <a:ext cx="7680960" cy="4720590"/>
            <a:chOff x="0" y="0"/>
            <a:chExt cx="10241280" cy="4876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41280" cy="4876800"/>
            </a:xfrm>
            <a:custGeom>
              <a:avLst/>
              <a:gdLst/>
              <a:ahLst/>
              <a:cxnLst/>
              <a:rect l="l" t="t" r="r" b="b"/>
              <a:pathLst>
                <a:path w="10241280" h="4876800">
                  <a:moveTo>
                    <a:pt x="0" y="0"/>
                  </a:moveTo>
                  <a:lnTo>
                    <a:pt x="10241280" y="0"/>
                  </a:lnTo>
                  <a:lnTo>
                    <a:pt x="10241280" y="4876800"/>
                  </a:lnTo>
                  <a:lnTo>
                    <a:pt x="0" y="4876800"/>
                  </a:lnTo>
                  <a:close/>
                </a:path>
              </a:pathLst>
            </a:custGeom>
            <a:solidFill>
              <a:srgbClr val="E8F5F3">
                <a:alpha val="19000"/>
              </a:srgb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09600" y="156972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pt-BR" sz="2400" b="1" noProof="0" dirty="0">
                  <a:solidFill>
                    <a:srgbClr val="0C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Interação com o Bloqueio Neuromuscular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09600" y="1014603"/>
              <a:ext cx="9265920" cy="194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400"/>
                </a:spcAft>
                <a:buSzPct val="100000"/>
              </a:pPr>
              <a:r>
                <a:rPr lang="pt-BR" sz="2400" b="1" noProof="0" dirty="0">
                  <a:solidFill>
                    <a:srgbClr val="3A4A5A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Bloqueio de canais de Ca²</a:t>
              </a:r>
              <a:r>
                <a:rPr lang="pt-BR" sz="2400" noProof="0" dirty="0">
                  <a:solidFill>
                    <a:srgbClr val="3A4A5A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 → </a:t>
              </a:r>
              <a:r>
                <a:rPr lang="pt-BR" sz="2400" noProof="0" dirty="0">
                  <a:solidFill>
                    <a:schemeClr val="tx2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↓ </a:t>
              </a:r>
              <a:r>
                <a:rPr lang="pt-BR" sz="2400" noProof="0" dirty="0" err="1">
                  <a:solidFill>
                    <a:schemeClr val="tx2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Ach</a:t>
              </a:r>
              <a:endParaRPr lang="pt-BR" sz="2400" noProof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400"/>
                </a:spcAft>
                <a:buSzPct val="100000"/>
                <a:buChar char="•"/>
              </a:pPr>
              <a:r>
                <a:rPr lang="pt-BR" sz="2800" b="1" noProof="0" dirty="0">
                  <a:solidFill>
                    <a:srgbClr val="3A4A5A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↑ Duração e Profundidade do BNM? </a:t>
              </a:r>
            </a:p>
            <a:p>
              <a:pPr marL="342900" indent="-342900">
                <a:lnSpc>
                  <a:spcPct val="150000"/>
                </a:lnSpc>
                <a:spcAft>
                  <a:spcPts val="400"/>
                </a:spcAft>
                <a:buSzPct val="100000"/>
                <a:buChar char="•"/>
              </a:pPr>
              <a:r>
                <a:rPr lang="pt-BR" sz="2800" b="1" noProof="0" dirty="0">
                  <a:solidFill>
                    <a:srgbClr val="3A4A5A"/>
                  </a:solidFill>
                  <a:latin typeface="Calibri" panose="020F0502020204030204" pitchFamily="34" charset="0"/>
                  <a:ea typeface="Calibri Light" pitchFamily="34" charset="-122"/>
                  <a:cs typeface="Calibri" panose="020F0502020204030204" pitchFamily="34" charset="0"/>
                </a:rPr>
                <a:t>↓ Latência e ↓  Consumo de BNM? 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146304" cy="4876800"/>
            </a:xfrm>
            <a:custGeom>
              <a:avLst/>
              <a:gdLst/>
              <a:ahLst/>
              <a:cxnLst/>
              <a:rect l="l" t="t" r="r" b="b"/>
              <a:pathLst>
                <a:path w="146304" h="4876800">
                  <a:moveTo>
                    <a:pt x="0" y="0"/>
                  </a:moveTo>
                  <a:lnTo>
                    <a:pt x="146304" y="0"/>
                  </a:lnTo>
                  <a:lnTo>
                    <a:pt x="146304" y="4876800"/>
                  </a:lnTo>
                  <a:lnTo>
                    <a:pt x="0" y="4876800"/>
                  </a:lnTo>
                  <a:close/>
                </a:path>
              </a:pathLst>
            </a:custGeom>
            <a:solidFill>
              <a:srgbClr val="0C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78289" y="9494511"/>
            <a:ext cx="16093440" cy="3657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pt-BR" sz="1600" i="1" spc="-9" noProof="0" dirty="0">
                <a:solidFill>
                  <a:srgbClr val="5A6B7A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Albrecht et al. (2013); Hung et al. (2024)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26058" y="7302995"/>
            <a:ext cx="16203168" cy="1864369"/>
            <a:chOff x="0" y="0"/>
            <a:chExt cx="21604224" cy="2823324"/>
          </a:xfrm>
        </p:grpSpPr>
        <p:sp>
          <p:nvSpPr>
            <p:cNvPr id="40" name="Freeform 40"/>
            <p:cNvSpPr/>
            <p:nvPr/>
          </p:nvSpPr>
          <p:spPr>
            <a:xfrm>
              <a:off x="146304" y="6718"/>
              <a:ext cx="21457920" cy="2816606"/>
            </a:xfrm>
            <a:custGeom>
              <a:avLst/>
              <a:gdLst/>
              <a:ahLst/>
              <a:cxnLst/>
              <a:rect l="l" t="t" r="r" b="b"/>
              <a:pathLst>
                <a:path w="21457920" h="2816606">
                  <a:moveTo>
                    <a:pt x="0" y="0"/>
                  </a:moveTo>
                  <a:lnTo>
                    <a:pt x="21457920" y="0"/>
                  </a:lnTo>
                  <a:lnTo>
                    <a:pt x="21457920" y="2816606"/>
                  </a:lnTo>
                  <a:lnTo>
                    <a:pt x="0" y="28166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42745"/>
              </a:scheme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146304" cy="2816606"/>
            </a:xfrm>
            <a:custGeom>
              <a:avLst/>
              <a:gdLst/>
              <a:ahLst/>
              <a:cxnLst/>
              <a:rect l="l" t="t" r="r" b="b"/>
              <a:pathLst>
                <a:path w="146304" h="2816606">
                  <a:moveTo>
                    <a:pt x="0" y="0"/>
                  </a:moveTo>
                  <a:lnTo>
                    <a:pt x="146304" y="0"/>
                  </a:lnTo>
                  <a:lnTo>
                    <a:pt x="146304" y="2816606"/>
                  </a:lnTo>
                  <a:lnTo>
                    <a:pt x="0" y="2816606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32257" y="113563"/>
              <a:ext cx="20238720" cy="8535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60"/>
                </a:lnSpc>
              </a:pPr>
              <a:r>
                <a:rPr lang="pt-BR" sz="2400" b="1" noProof="0" dirty="0">
                  <a:solidFill>
                    <a:srgbClr val="E8783A"/>
                  </a:solidFill>
                  <a:latin typeface="Calibri" panose="020F0502020204030204" pitchFamily="34" charset="0"/>
                  <a:ea typeface="Calibri (MS) Bold"/>
                  <a:cs typeface="Calibri" panose="020F0502020204030204" pitchFamily="34" charset="0"/>
                  <a:sym typeface="Calibri (MS) Bold"/>
                </a:rPr>
                <a:t>Bloqueio Neuromuscular Residual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432257" y="908214"/>
              <a:ext cx="20238720" cy="159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63.5% na Extubação | 56.5% na SRPA </a:t>
              </a:r>
            </a:p>
            <a:p>
              <a:pPr marL="398235" lvl="1" indent="-199118">
                <a:lnSpc>
                  <a:spcPct val="150000"/>
                </a:lnSpc>
                <a:buFont typeface="Arial"/>
                <a:buChar char="•"/>
              </a:pPr>
              <a:r>
                <a:rPr lang="pt-BR" sz="2400" noProof="0" dirty="0">
                  <a:solidFill>
                    <a:srgbClr val="394A5A"/>
                  </a:solidFill>
                </a:rPr>
                <a:t>Risco de Hipoxemia | Obstrução de Vias Aéreas | Maior Tempo de Recuperação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8600" y="323850"/>
            <a:ext cx="17830800" cy="96393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C009640-292B-8D7C-55F5-45F336810D1C}"/>
              </a:ext>
            </a:extLst>
          </p:cNvPr>
          <p:cNvGrpSpPr/>
          <p:nvPr/>
        </p:nvGrpSpPr>
        <p:grpSpPr>
          <a:xfrm>
            <a:off x="1475334" y="2562228"/>
            <a:ext cx="7343329" cy="2504924"/>
            <a:chOff x="1475334" y="3290442"/>
            <a:chExt cx="7343329" cy="1776709"/>
          </a:xfrm>
        </p:grpSpPr>
        <p:sp>
          <p:nvSpPr>
            <p:cNvPr id="4" name="Text 2"/>
            <p:cNvSpPr/>
            <p:nvPr/>
          </p:nvSpPr>
          <p:spPr>
            <a:xfrm>
              <a:off x="1475334" y="3290442"/>
              <a:ext cx="3416053" cy="4167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250"/>
                </a:lnSpc>
              </a:pPr>
              <a:r>
                <a:rPr lang="pt-BR" sz="2800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Grupo SF30 (30 mg/kg)</a:t>
              </a:r>
              <a:endParaRPr lang="pt-BR" sz="28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1475334" y="3973860"/>
              <a:ext cx="7343329" cy="426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13"/>
                </a:lnSpc>
              </a:pPr>
              <a:r>
                <a:rPr lang="pt-BR" sz="28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Idade Média: </a:t>
              </a:r>
              <a:r>
                <a:rPr lang="pt-BR" sz="28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44,8 anos</a:t>
              </a:r>
              <a:endParaRPr lang="pt-BR" sz="28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475334" y="4640461"/>
              <a:ext cx="7343329" cy="426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13"/>
                </a:lnSpc>
              </a:pPr>
              <a:r>
                <a:rPr lang="pt-BR" sz="28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Tempo de Recuperação Médio: 70,2 min</a:t>
              </a:r>
              <a:endParaRPr lang="pt-BR" sz="28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D59E582-C413-F35F-1DCC-4F715153CB2E}"/>
              </a:ext>
            </a:extLst>
          </p:cNvPr>
          <p:cNvGrpSpPr/>
          <p:nvPr/>
        </p:nvGrpSpPr>
        <p:grpSpPr>
          <a:xfrm>
            <a:off x="9478864" y="2677448"/>
            <a:ext cx="7343329" cy="2389703"/>
            <a:chOff x="9478864" y="3290442"/>
            <a:chExt cx="7343329" cy="1776709"/>
          </a:xfrm>
        </p:grpSpPr>
        <p:sp>
          <p:nvSpPr>
            <p:cNvPr id="7" name="Text 5"/>
            <p:cNvSpPr/>
            <p:nvPr/>
          </p:nvSpPr>
          <p:spPr>
            <a:xfrm>
              <a:off x="9478864" y="3290442"/>
              <a:ext cx="3416053" cy="4167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250"/>
                </a:lnSpc>
              </a:pPr>
              <a:r>
                <a:rPr lang="pt-BR" sz="2800" noProof="0" dirty="0">
                  <a:solidFill>
                    <a:srgbClr val="124E73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Grupo SF50 (50 mg/kg)</a:t>
              </a:r>
              <a:endParaRPr lang="pt-BR" sz="28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78864" y="3973860"/>
              <a:ext cx="7343329" cy="426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13"/>
                </a:lnSpc>
              </a:pPr>
              <a:r>
                <a:rPr lang="pt-BR" sz="28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Idade Média: </a:t>
              </a:r>
              <a:r>
                <a:rPr lang="pt-BR" sz="2800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31,8 anos</a:t>
              </a:r>
              <a:endParaRPr lang="pt-BR" sz="28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478864" y="4640461"/>
              <a:ext cx="7343329" cy="426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13"/>
                </a:lnSpc>
              </a:pPr>
              <a:r>
                <a:rPr lang="pt-BR" sz="280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Tempo de Recuperação Médio: 60,8 min</a:t>
              </a:r>
              <a:endParaRPr lang="pt-BR" sz="28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Shape 8"/>
          <p:cNvSpPr/>
          <p:nvPr/>
        </p:nvSpPr>
        <p:spPr>
          <a:xfrm>
            <a:off x="1475334" y="5740457"/>
            <a:ext cx="15337334" cy="42863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26F6BEA-7129-9FA4-FD7B-B0F6D32C6692}"/>
              </a:ext>
            </a:extLst>
          </p:cNvPr>
          <p:cNvGrpSpPr/>
          <p:nvPr/>
        </p:nvGrpSpPr>
        <p:grpSpPr>
          <a:xfrm>
            <a:off x="1475334" y="6083349"/>
            <a:ext cx="15337334" cy="3513087"/>
            <a:chOff x="1475334" y="6083350"/>
            <a:chExt cx="15337334" cy="2413398"/>
          </a:xfrm>
        </p:grpSpPr>
        <p:sp>
          <p:nvSpPr>
            <p:cNvPr id="11" name="Shape 9"/>
            <p:cNvSpPr/>
            <p:nvPr/>
          </p:nvSpPr>
          <p:spPr>
            <a:xfrm>
              <a:off x="1475334" y="6083350"/>
              <a:ext cx="15337334" cy="2413398"/>
            </a:xfrm>
            <a:prstGeom prst="roundRect">
              <a:avLst>
                <a:gd name="adj" fmla="val 474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250" noProof="0" dirty="0"/>
            </a:p>
          </p:txBody>
        </p:sp>
        <p:pic>
          <p:nvPicPr>
            <p:cNvPr id="1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034" y="6488163"/>
              <a:ext cx="333375" cy="266700"/>
            </a:xfrm>
            <a:prstGeom prst="rect">
              <a:avLst/>
            </a:prstGeom>
          </p:spPr>
        </p:pic>
        <p:sp>
          <p:nvSpPr>
            <p:cNvPr id="13" name="Text 10"/>
            <p:cNvSpPr/>
            <p:nvPr/>
          </p:nvSpPr>
          <p:spPr>
            <a:xfrm>
              <a:off x="2342109" y="6416726"/>
              <a:ext cx="14203859" cy="17067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A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diferença etária 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no </a:t>
              </a:r>
              <a:r>
                <a:rPr lang="pt-BR" sz="2800" i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baseline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(</a:t>
              </a:r>
              <a:r>
                <a:rPr lang="pt-BR" sz="2800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=0,05) entre os grupos SF30 e SF50 pode ter mascarado o efeito dose-resposta esperado.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pt-BR" sz="2800" noProof="0" dirty="0">
                <a:solidFill>
                  <a:srgbClr val="394A5A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Redução do </a:t>
              </a:r>
              <a:r>
                <a:rPr lang="pt-BR" sz="2800" i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clearance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renal e hepático com a idade |pacientes mais jovens podem ter uma eliminação mais eficiente.</a:t>
              </a:r>
              <a:endParaRPr lang="pt-BR" sz="28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52C5335-26BF-E748-1064-D64AB8CCEA19}"/>
              </a:ext>
            </a:extLst>
          </p:cNvPr>
          <p:cNvGrpSpPr/>
          <p:nvPr/>
        </p:nvGrpSpPr>
        <p:grpSpPr>
          <a:xfrm>
            <a:off x="1097280" y="818333"/>
            <a:ext cx="16093440" cy="543021"/>
            <a:chOff x="1097280" y="1309592"/>
            <a:chExt cx="16093440" cy="543021"/>
          </a:xfrm>
        </p:grpSpPr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7272D119-9FCC-8B7F-486E-6C20B3383EE1}"/>
                </a:ext>
              </a:extLst>
            </p:cNvPr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6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Relação </a:t>
              </a:r>
              <a:r>
                <a:rPr lang="pt-BR" sz="3600" b="1" i="1" spc="-13" noProof="0" dirty="0">
                  <a:solidFill>
                    <a:srgbClr val="0E6E7C"/>
                  </a:solidFill>
                  <a:latin typeface="Calibri" panose="020F0502020204030204" pitchFamily="34" charset="0"/>
                  <a:ea typeface="TT Rounds Condensed Italics"/>
                  <a:cs typeface="Calibri" panose="020F0502020204030204" pitchFamily="34" charset="0"/>
                  <a:sym typeface="TT Rounds Condensed Italics"/>
                </a:rPr>
                <a:t>Dose-Resposta</a:t>
              </a:r>
              <a:r>
                <a:rPr lang="pt-BR" sz="36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? </a:t>
              </a: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D15C0B7-0AF6-0F1A-8A3C-F689C23349F7}"/>
                </a:ext>
              </a:extLst>
            </p:cNvPr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1884" y="304800"/>
            <a:ext cx="17204234" cy="96774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5842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371920F-E479-42C2-C906-A5DA7623F55B}"/>
              </a:ext>
            </a:extLst>
          </p:cNvPr>
          <p:cNvGrpSpPr/>
          <p:nvPr/>
        </p:nvGrpSpPr>
        <p:grpSpPr>
          <a:xfrm>
            <a:off x="1223516" y="655700"/>
            <a:ext cx="2815084" cy="392946"/>
            <a:chOff x="1223517" y="1571031"/>
            <a:chExt cx="2527846" cy="332334"/>
          </a:xfrm>
        </p:grpSpPr>
        <p:sp>
          <p:nvSpPr>
            <p:cNvPr id="3" name="Shape 1"/>
            <p:cNvSpPr/>
            <p:nvPr/>
          </p:nvSpPr>
          <p:spPr>
            <a:xfrm>
              <a:off x="1223517" y="1571031"/>
              <a:ext cx="2527846" cy="332334"/>
            </a:xfrm>
            <a:prstGeom prst="roundRect">
              <a:avLst>
                <a:gd name="adj" fmla="val 3439"/>
              </a:avLst>
            </a:prstGeom>
            <a:solidFill>
              <a:srgbClr val="DBE8F0"/>
            </a:solidFill>
            <a:ln/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1340346" y="1629370"/>
              <a:ext cx="2294185" cy="2156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688"/>
                </a:lnSpc>
              </a:pPr>
              <a:r>
                <a:rPr lang="pt-BR" sz="1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PLAUSIBILIDADE BIOLÓGICA</a:t>
              </a:r>
              <a:endParaRPr lang="pt-BR" sz="1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CB213CD-ABC0-0A44-7B64-0E1F1BFD1B7D}"/>
              </a:ext>
            </a:extLst>
          </p:cNvPr>
          <p:cNvGrpSpPr/>
          <p:nvPr/>
        </p:nvGrpSpPr>
        <p:grpSpPr>
          <a:xfrm>
            <a:off x="10154426" y="2244713"/>
            <a:ext cx="6051351" cy="4018109"/>
            <a:chOff x="11017535" y="2924324"/>
            <a:chExt cx="6051351" cy="1311942"/>
          </a:xfrm>
        </p:grpSpPr>
        <p:sp>
          <p:nvSpPr>
            <p:cNvPr id="8" name="Text 5"/>
            <p:cNvSpPr/>
            <p:nvPr/>
          </p:nvSpPr>
          <p:spPr>
            <a:xfrm>
              <a:off x="11022658" y="2924324"/>
              <a:ext cx="6041106" cy="3043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Tendência de Dose-Resposta Preservada</a:t>
              </a:r>
              <a:endParaRPr lang="pt-BR" sz="2800" b="1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1017535" y="3161298"/>
              <a:ext cx="6051351" cy="10749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rgbClr val="2B41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Progressão de 6,7 -&gt; 14,1 -&gt; 16,1 minutos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noProof="0" dirty="0">
                <a:solidFill>
                  <a:srgbClr val="2B41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Duração quase 3x maior do SF50 em relação ao controle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rgbClr val="2B41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noProof="0" dirty="0" err="1">
                  <a:solidFill>
                    <a:srgbClr val="2B41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Micuci</a:t>
              </a:r>
              <a:r>
                <a:rPr lang="pt-BR" sz="2400" noProof="0" dirty="0">
                  <a:solidFill>
                    <a:srgbClr val="2B41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et al.  (60 mg de MgSO4) -&gt; prolongou de  0 para 21,7 minutos o bloqueio </a:t>
              </a:r>
              <a:r>
                <a:rPr lang="pt-BR" sz="2400" dirty="0">
                  <a:solidFill>
                    <a:srgbClr val="2B41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intenso</a:t>
              </a:r>
              <a:endParaRPr lang="pt-BR" sz="2400" noProof="0" dirty="0">
                <a:solidFill>
                  <a:srgbClr val="2B41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rgbClr val="2B41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pt-BR" sz="2400" noProof="0" dirty="0">
                <a:solidFill>
                  <a:srgbClr val="2B41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C94A862-C491-64C2-B2E6-B5D3FFC0A700}"/>
              </a:ext>
            </a:extLst>
          </p:cNvPr>
          <p:cNvGrpSpPr/>
          <p:nvPr/>
        </p:nvGrpSpPr>
        <p:grpSpPr>
          <a:xfrm>
            <a:off x="10614930" y="6430074"/>
            <a:ext cx="6051351" cy="2952138"/>
            <a:chOff x="11022658" y="5815013"/>
            <a:chExt cx="6051351" cy="1494235"/>
          </a:xfrm>
        </p:grpSpPr>
        <p:sp>
          <p:nvSpPr>
            <p:cNvPr id="11" name="Shape 8"/>
            <p:cNvSpPr/>
            <p:nvPr/>
          </p:nvSpPr>
          <p:spPr>
            <a:xfrm>
              <a:off x="11022658" y="5815013"/>
              <a:ext cx="6051351" cy="1494235"/>
            </a:xfrm>
            <a:prstGeom prst="roundRect">
              <a:avLst>
                <a:gd name="adj" fmla="val 765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4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7326" y="6087964"/>
              <a:ext cx="243334" cy="194668"/>
            </a:xfrm>
            <a:prstGeom prst="rect">
              <a:avLst/>
            </a:prstGeom>
          </p:spPr>
        </p:pic>
        <p:sp>
          <p:nvSpPr>
            <p:cNvPr id="13" name="Text 9"/>
            <p:cNvSpPr/>
            <p:nvPr/>
          </p:nvSpPr>
          <p:spPr>
            <a:xfrm>
              <a:off x="11655327" y="5830557"/>
              <a:ext cx="5224016" cy="14786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/>
              <a:r>
                <a:rPr lang="pt-BR" sz="2400" noProof="0" dirty="0">
                  <a:solidFill>
                    <a:srgbClr val="0D2036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Isso reforça a plausibilidade biológica do efeito do MgSO4 na potencialização do BNM, que pode ter sido mascarado em desfechos menos sensíveis ou pela variabilidade entre os grupos.</a:t>
              </a:r>
              <a:endParaRPr lang="pt-BR" sz="2400" noProof="0" dirty="0">
                <a:solidFill>
                  <a:srgbClr val="0D203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EDC4FC-7BF6-CB20-93DA-F3DA27FE7BE0}"/>
              </a:ext>
            </a:extLst>
          </p:cNvPr>
          <p:cNvGrpSpPr/>
          <p:nvPr/>
        </p:nvGrpSpPr>
        <p:grpSpPr>
          <a:xfrm>
            <a:off x="1223516" y="1186240"/>
            <a:ext cx="16093440" cy="589331"/>
            <a:chOff x="1097281" y="1263282"/>
            <a:chExt cx="16093440" cy="589331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2A3B5AA-C6F7-4D82-D6E0-8A8030DF0008}"/>
                </a:ext>
              </a:extLst>
            </p:cNvPr>
            <p:cNvSpPr txBox="1"/>
            <p:nvPr/>
          </p:nvSpPr>
          <p:spPr>
            <a:xfrm>
              <a:off x="1097281" y="126328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4750"/>
                </a:lnSpc>
              </a:pPr>
              <a:r>
                <a:rPr lang="pt-BR" sz="3200" b="1" i="1" noProof="0" dirty="0">
                  <a:solidFill>
                    <a:srgbClr val="0C6E7C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MgSO4 e Profundidade do BNM</a:t>
              </a:r>
              <a:endParaRPr lang="pt-BR" sz="3200" b="1" i="1" noProof="0" dirty="0">
                <a:solidFill>
                  <a:srgbClr val="0C6E7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713B472-A5B4-7E7C-085E-2D757D706436}"/>
                </a:ext>
              </a:extLst>
            </p:cNvPr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BA755331-7B68-3687-7232-525F1420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5" t="13872" r="14478"/>
          <a:stretch>
            <a:fillRect/>
          </a:stretch>
        </p:blipFill>
        <p:spPr>
          <a:xfrm>
            <a:off x="1645782" y="3802948"/>
            <a:ext cx="6487794" cy="3806916"/>
          </a:xfrm>
          <a:prstGeom prst="rect">
            <a:avLst/>
          </a:prstGeom>
        </p:spPr>
      </p:pic>
      <p:graphicFrame>
        <p:nvGraphicFramePr>
          <p:cNvPr id="30" name="Table 24">
            <a:extLst>
              <a:ext uri="{FF2B5EF4-FFF2-40B4-BE49-F238E27FC236}">
                <a16:creationId xmlns:a16="http://schemas.microsoft.com/office/drawing/2014/main" id="{0E1E1322-7AE7-4CFB-97F0-D888B4F8C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41580"/>
              </p:ext>
            </p:extLst>
          </p:nvPr>
        </p:nvGraphicFramePr>
        <p:xfrm>
          <a:off x="1496556" y="2390101"/>
          <a:ext cx="6637020" cy="1086740"/>
        </p:xfrm>
        <a:graphic>
          <a:graphicData uri="http://schemas.openxmlformats.org/drawingml/2006/table">
            <a:tbl>
              <a:tblPr/>
              <a:tblGrid>
                <a:gridCol w="1659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GC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SF30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SF50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p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6,7 ± 11,3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0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14,1 ± 18,4</a:t>
                      </a:r>
                      <a:endParaRPr lang="pt-BR" sz="2400" b="0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16,1 ± 22,5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0,433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Table 52">
            <a:extLst>
              <a:ext uri="{FF2B5EF4-FFF2-40B4-BE49-F238E27FC236}">
                <a16:creationId xmlns:a16="http://schemas.microsoft.com/office/drawing/2014/main" id="{72CCCABD-AA1A-9664-E54A-732A17817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93463"/>
              </p:ext>
            </p:extLst>
          </p:nvPr>
        </p:nvGraphicFramePr>
        <p:xfrm>
          <a:off x="1853110" y="7906143"/>
          <a:ext cx="6487794" cy="1630110"/>
        </p:xfrm>
        <a:graphic>
          <a:graphicData uri="http://schemas.openxmlformats.org/drawingml/2006/table">
            <a:tbl>
              <a:tblPr/>
              <a:tblGrid>
                <a:gridCol w="200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2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221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Comparação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Δ</a:t>
                      </a: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 (min)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IC 95%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04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</a:t>
                      </a:r>
                      <a:r>
                        <a:rPr lang="pt-BR" sz="2400" b="1" i="0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SF30</a:t>
                      </a:r>
                      <a:endParaRPr lang="pt-BR" sz="2400" b="1" i="0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- 7,33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-18,92 a +5,52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04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GC </a:t>
                      </a:r>
                      <a:r>
                        <a:rPr lang="pt-BR" sz="2400" b="1" spc="-11" noProof="0" dirty="0" err="1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vs</a:t>
                      </a: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SF50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E8783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-9,33</a:t>
                      </a:r>
                      <a:endParaRPr lang="pt-BR" sz="2400" b="1" noProof="0" dirty="0">
                        <a:solidFill>
                          <a:srgbClr val="E8783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-21,9 a 3,24</a:t>
                      </a:r>
                      <a:endParaRPr lang="pt-BR" sz="2400" b="1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32004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  <a:ln>
            <a:noFill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2549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7280" y="385763"/>
            <a:ext cx="14066520" cy="519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394A5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DISCUSSÃO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280" y="1309592"/>
            <a:ext cx="16093440" cy="519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40"/>
              </a:lnSpc>
            </a:pPr>
            <a:r>
              <a:rPr lang="pt-BR" sz="3200" b="1" i="1" spc="-13" noProof="0" dirty="0">
                <a:solidFill>
                  <a:srgbClr val="0E6E7C"/>
                </a:solidFill>
                <a:latin typeface="Calibri" panose="020F0502020204030204" pitchFamily="34" charset="0"/>
                <a:ea typeface="TT Rounds Condensed Italics"/>
                <a:cs typeface="Calibri" panose="020F0502020204030204" pitchFamily="34" charset="0"/>
                <a:sym typeface="TT Rounds Condensed Italics"/>
              </a:rPr>
              <a:t>Comparação com a Literatura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97281" y="1804988"/>
            <a:ext cx="2194560" cy="47625"/>
          </a:xfrm>
          <a:custGeom>
            <a:avLst/>
            <a:gdLst/>
            <a:ahLst/>
            <a:cxnLst/>
            <a:rect l="l" t="t" r="r" b="b"/>
            <a:pathLst>
              <a:path w="2926080" h="63500">
                <a:moveTo>
                  <a:pt x="0" y="0"/>
                </a:moveTo>
                <a:lnTo>
                  <a:pt x="2926080" y="0"/>
                </a:lnTo>
                <a:lnTo>
                  <a:pt x="292608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E8783A"/>
          </a:solidFill>
        </p:spPr>
        <p:txBody>
          <a:bodyPr/>
          <a:lstStyle/>
          <a:p>
            <a:endParaRPr lang="pt-BR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97313"/>
              </p:ext>
            </p:extLst>
          </p:nvPr>
        </p:nvGraphicFramePr>
        <p:xfrm>
          <a:off x="1097280" y="2103120"/>
          <a:ext cx="15057120" cy="4267200"/>
        </p:xfrm>
        <a:graphic>
          <a:graphicData uri="http://schemas.openxmlformats.org/drawingml/2006/table">
            <a:tbl>
              <a:tblPr/>
              <a:tblGrid>
                <a:gridCol w="34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38">
                  <a:extLst>
                    <a:ext uri="{9D8B030D-6E8A-4147-A177-3AD203B41FA5}">
                      <a16:colId xmlns:a16="http://schemas.microsoft.com/office/drawing/2014/main" val="30281463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Estudo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400" b="1" i="0" noProof="0" dirty="0" err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n</a:t>
                      </a:r>
                      <a:endParaRPr lang="pt-BR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Dose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noProof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 (MS) Bold"/>
                          <a:cs typeface="Calibri" panose="020F0502020204030204" pitchFamily="34" charset="0"/>
                          <a:sym typeface="Calibri (MS) Bold"/>
                        </a:rPr>
                        <a:t>Achado Principal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0E6E7C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PRESENTE ESTUDO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30–50 mg/kg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↑ numérico duração BNM (sem significância)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Micuci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et al. (2019)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60 mg/kg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↑ BNM intenso: 21,7 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vs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 0 min (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p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=0,001)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Czarnetzki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et al. (2010)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60 mg/kg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↑ duração clínica ~35% (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p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&lt;0,001)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Benette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 et al. (2025)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30 mg/kg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↑ duração (61 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vs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 38 min; 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p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&lt;0,001)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Gupta et al. (2006)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30 mg/kg + inf.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↑ recuperação (41 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vs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 28 min; </a:t>
                      </a:r>
                      <a:r>
                        <a:rPr lang="pt-BR" sz="1950" b="1" i="0" spc="-11" noProof="0" dirty="0" err="1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p</a:t>
                      </a: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&lt;0,001)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 Bold"/>
                          <a:cs typeface="Calibri" panose="020F0502020204030204" pitchFamily="34" charset="0"/>
                          <a:sym typeface="TT Rounds Condensed Bold"/>
                        </a:rPr>
                        <a:t>Rotava et al. (2013)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2000" b="1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30 mg/kg + inf.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i="0" spc="-11" noProof="0" dirty="0">
                          <a:solidFill>
                            <a:srgbClr val="3A4A5A"/>
                          </a:solidFill>
                          <a:latin typeface="Calibri" panose="020F0502020204030204" pitchFamily="34" charset="0"/>
                          <a:ea typeface="TT Rounds Condensed"/>
                          <a:cs typeface="Calibri" panose="020F0502020204030204" pitchFamily="34" charset="0"/>
                          <a:sym typeface="TT Rounds Condensed"/>
                        </a:rPr>
                        <a:t>↓ latência, sem ↑ duração</a:t>
                      </a:r>
                      <a:endParaRPr lang="pt-BR" sz="11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2D8BF1C-313E-D3C9-6F10-0819EDC4923B}"/>
              </a:ext>
            </a:extLst>
          </p:cNvPr>
          <p:cNvGrpSpPr/>
          <p:nvPr/>
        </p:nvGrpSpPr>
        <p:grpSpPr>
          <a:xfrm>
            <a:off x="762000" y="6812280"/>
            <a:ext cx="16093440" cy="2743200"/>
            <a:chOff x="1097280" y="6675120"/>
            <a:chExt cx="16093440" cy="2743200"/>
          </a:xfrm>
        </p:grpSpPr>
        <p:sp>
          <p:nvSpPr>
            <p:cNvPr id="19" name="Freeform 19"/>
            <p:cNvSpPr/>
            <p:nvPr/>
          </p:nvSpPr>
          <p:spPr>
            <a:xfrm>
              <a:off x="1097280" y="6675120"/>
              <a:ext cx="16093440" cy="2743200"/>
            </a:xfrm>
            <a:custGeom>
              <a:avLst/>
              <a:gdLst/>
              <a:ahLst/>
              <a:cxnLst/>
              <a:rect l="l" t="t" r="r" b="b"/>
              <a:pathLst>
                <a:path w="21457920" h="3657600">
                  <a:moveTo>
                    <a:pt x="0" y="0"/>
                  </a:moveTo>
                  <a:lnTo>
                    <a:pt x="21457920" y="0"/>
                  </a:lnTo>
                  <a:lnTo>
                    <a:pt x="21457920" y="36576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E8F5F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097280" y="6675120"/>
              <a:ext cx="109728" cy="2743200"/>
            </a:xfrm>
            <a:custGeom>
              <a:avLst/>
              <a:gdLst/>
              <a:ahLst/>
              <a:cxnLst/>
              <a:rect l="l" t="t" r="r" b="b"/>
              <a:pathLst>
                <a:path w="146304" h="3657600">
                  <a:moveTo>
                    <a:pt x="0" y="0"/>
                  </a:moveTo>
                  <a:lnTo>
                    <a:pt x="146304" y="0"/>
                  </a:lnTo>
                  <a:lnTo>
                    <a:pt x="146304" y="36576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97312" y="7001283"/>
              <a:ext cx="15179040" cy="1838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pt-BR" sz="2400" b="1" noProof="0" dirty="0">
                  <a:solidFill>
                    <a:srgbClr val="0D2137"/>
                  </a:solidFill>
                  <a:latin typeface="Calibri" panose="020F0502020204030204" pitchFamily="34" charset="0"/>
                  <a:ea typeface="Calibri (MS) Bold"/>
                  <a:cs typeface="Calibri" panose="020F0502020204030204" pitchFamily="34" charset="0"/>
                  <a:sym typeface="Calibri (MS) Bold"/>
                </a:rPr>
                <a:t>Hipótese integrativa:</a:t>
              </a:r>
            </a:p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200" spc="-13" noProof="0" dirty="0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Doses ≥ 60 mg/kg podem exceder limiar para efeitos robustos e detectáveis</a:t>
              </a:r>
            </a:p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200" spc="-13" noProof="0" dirty="0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Doses moderadas (30–50 mg/kg): efeitos menores, mais sensíveis à variabilidade</a:t>
              </a:r>
            </a:p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200" spc="-13" noProof="0" dirty="0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Regime de administração (</a:t>
              </a:r>
              <a:r>
                <a:rPr lang="pt-BR" sz="2200" spc="-13" noProof="0" dirty="0" err="1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bolus</a:t>
              </a:r>
              <a:r>
                <a:rPr lang="pt-BR" sz="2200" spc="-13" noProof="0" dirty="0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 vs. </a:t>
              </a:r>
              <a:r>
                <a:rPr lang="pt-BR" sz="2200" spc="-13" noProof="0" dirty="0" err="1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bolus</a:t>
              </a:r>
              <a:r>
                <a:rPr lang="pt-BR" sz="2200" spc="-13" noProof="0" dirty="0">
                  <a:solidFill>
                    <a:srgbClr val="3A4A5A"/>
                  </a:solidFill>
                  <a:latin typeface="Calibri" panose="020F0502020204030204" pitchFamily="34" charset="0"/>
                  <a:ea typeface="TT Rounds Condensed"/>
                  <a:cs typeface="Calibri" panose="020F0502020204030204" pitchFamily="34" charset="0"/>
                  <a:sym typeface="TT Rounds Condensed"/>
                </a:rPr>
                <a:t> + infusão) influencia resultados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1884" y="304800"/>
            <a:ext cx="17204234" cy="96774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67310" dist="4445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sp>
        <p:nvSpPr>
          <p:cNvPr id="3" name="Text 1"/>
          <p:cNvSpPr/>
          <p:nvPr/>
        </p:nvSpPr>
        <p:spPr>
          <a:xfrm>
            <a:off x="1465958" y="1046561"/>
            <a:ext cx="7472214" cy="701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pt-BR" sz="4375" b="1" i="1" noProof="0" dirty="0">
                <a:solidFill>
                  <a:srgbClr val="124E73"/>
                </a:solidFill>
                <a:latin typeface="Calibri" panose="020F0502020204030204" pitchFamily="34" charset="0"/>
                <a:ea typeface="Lato Bold" pitchFamily="34" charset="-122"/>
                <a:cs typeface="Calibri" panose="020F0502020204030204" pitchFamily="34" charset="0"/>
              </a:rPr>
              <a:t>Forças e Limitações do Estudo</a:t>
            </a:r>
            <a:endParaRPr lang="pt-BR" sz="4375" b="1" i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65958" y="2219772"/>
            <a:ext cx="280541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188" b="1" noProof="0" dirty="0">
                <a:solidFill>
                  <a:srgbClr val="124E73"/>
                </a:solidFill>
                <a:latin typeface="Calibri" panose="020F0502020204030204" pitchFamily="34" charset="0"/>
                <a:ea typeface="Lato Bold" pitchFamily="34" charset="-122"/>
                <a:cs typeface="Calibri" panose="020F0502020204030204" pitchFamily="34" charset="0"/>
              </a:rPr>
              <a:t>Forças Metodológicas</a:t>
            </a:r>
            <a:endParaRPr lang="pt-BR" sz="2188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B87A53E-B521-B67D-E0A2-4F09EB782773}"/>
              </a:ext>
            </a:extLst>
          </p:cNvPr>
          <p:cNvGrpSpPr/>
          <p:nvPr/>
        </p:nvGrpSpPr>
        <p:grpSpPr>
          <a:xfrm>
            <a:off x="1465958" y="2782789"/>
            <a:ext cx="7404347" cy="6245275"/>
            <a:chOff x="1465958" y="2782789"/>
            <a:chExt cx="7404347" cy="6245275"/>
          </a:xfrm>
        </p:grpSpPr>
        <p:sp>
          <p:nvSpPr>
            <p:cNvPr id="5" name="Shape 3"/>
            <p:cNvSpPr/>
            <p:nvPr/>
          </p:nvSpPr>
          <p:spPr>
            <a:xfrm>
              <a:off x="1465958" y="2782789"/>
              <a:ext cx="504974" cy="504974"/>
            </a:xfrm>
            <a:prstGeom prst="roundRect">
              <a:avLst>
                <a:gd name="adj" fmla="val 2263"/>
              </a:avLst>
            </a:prstGeom>
            <a:solidFill>
              <a:srgbClr val="F3EEE3"/>
            </a:solidFill>
            <a:ln w="15240">
              <a:solidFill>
                <a:srgbClr val="D9D4C9"/>
              </a:solidFill>
              <a:prstDash val="solid"/>
            </a:ln>
          </p:spPr>
          <p:txBody>
            <a:bodyPr anchor="b"/>
            <a:lstStyle/>
            <a:p>
              <a:pPr algn="ctr"/>
              <a:r>
                <a: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✔️</a:t>
              </a:r>
            </a:p>
          </p:txBody>
        </p:sp>
        <p:sp>
          <p:nvSpPr>
            <p:cNvPr id="6" name="Text 4"/>
            <p:cNvSpPr/>
            <p:nvPr/>
          </p:nvSpPr>
          <p:spPr>
            <a:xfrm>
              <a:off x="2159645" y="2859882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Cegamento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2159645" y="3399235"/>
              <a:ext cx="6710660" cy="330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Participante, avaliador e estatístico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465958" y="4107359"/>
              <a:ext cx="504974" cy="504974"/>
            </a:xfrm>
            <a:prstGeom prst="roundRect">
              <a:avLst>
                <a:gd name="adj" fmla="val 2263"/>
              </a:avLst>
            </a:prstGeom>
            <a:solidFill>
              <a:srgbClr val="F3EEE3"/>
            </a:solidFill>
            <a:ln w="15240">
              <a:solidFill>
                <a:srgbClr val="D9D4C9"/>
              </a:solidFill>
              <a:prstDash val="solid"/>
            </a:ln>
          </p:spPr>
          <p:txBody>
            <a:bodyPr anchor="b"/>
            <a:lstStyle/>
            <a:p>
              <a:pPr algn="ctr"/>
              <a:r>
                <a: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✔️</a:t>
              </a:r>
            </a:p>
          </p:txBody>
        </p:sp>
        <p:sp>
          <p:nvSpPr>
            <p:cNvPr id="9" name="Text 7"/>
            <p:cNvSpPr/>
            <p:nvPr/>
          </p:nvSpPr>
          <p:spPr>
            <a:xfrm>
              <a:off x="2159646" y="4184452"/>
              <a:ext cx="2911971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Monitorização objetiva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2159645" y="4723805"/>
              <a:ext cx="6710660" cy="330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TOFscan® aceleromiografia 3D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1465958" y="5431929"/>
              <a:ext cx="504974" cy="504974"/>
            </a:xfrm>
            <a:prstGeom prst="roundRect">
              <a:avLst>
                <a:gd name="adj" fmla="val 2263"/>
              </a:avLst>
            </a:prstGeom>
            <a:solidFill>
              <a:srgbClr val="F3EEE3"/>
            </a:solidFill>
            <a:ln w="15240">
              <a:solidFill>
                <a:srgbClr val="D9D4C9"/>
              </a:solidFill>
              <a:prstDash val="solid"/>
            </a:ln>
          </p:spPr>
          <p:txBody>
            <a:bodyPr anchor="b"/>
            <a:lstStyle/>
            <a:p>
              <a:pPr algn="ctr"/>
              <a:r>
                <a: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✔️</a:t>
              </a:r>
            </a:p>
          </p:txBody>
        </p:sp>
        <p:sp>
          <p:nvSpPr>
            <p:cNvPr id="12" name="Text 10"/>
            <p:cNvSpPr/>
            <p:nvPr/>
          </p:nvSpPr>
          <p:spPr>
            <a:xfrm>
              <a:off x="2159645" y="5509023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Padronização rigorosa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2159645" y="6048375"/>
              <a:ext cx="6710660" cy="330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Protocolo anestésico uniforme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1465958" y="6756499"/>
              <a:ext cx="504974" cy="504974"/>
            </a:xfrm>
            <a:prstGeom prst="roundRect">
              <a:avLst>
                <a:gd name="adj" fmla="val 2263"/>
              </a:avLst>
            </a:prstGeom>
            <a:solidFill>
              <a:srgbClr val="F3EEE3"/>
            </a:solidFill>
            <a:ln w="15240">
              <a:solidFill>
                <a:srgbClr val="D9D4C9"/>
              </a:solidFill>
              <a:prstDash val="solid"/>
            </a:ln>
          </p:spPr>
          <p:txBody>
            <a:bodyPr anchor="b"/>
            <a:lstStyle/>
            <a:p>
              <a:pPr algn="ctr"/>
              <a:r>
                <a: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✔️</a:t>
              </a:r>
            </a:p>
          </p:txBody>
        </p:sp>
        <p:sp>
          <p:nvSpPr>
            <p:cNvPr id="15" name="Text 13"/>
            <p:cNvSpPr/>
            <p:nvPr/>
          </p:nvSpPr>
          <p:spPr>
            <a:xfrm>
              <a:off x="2159646" y="6833593"/>
              <a:ext cx="3513236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Aderência GCRP/CONSORT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2159645" y="7372945"/>
              <a:ext cx="6710660" cy="330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Zero perdas pós-randomização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1465958" y="8081071"/>
              <a:ext cx="504974" cy="504974"/>
            </a:xfrm>
            <a:prstGeom prst="roundRect">
              <a:avLst>
                <a:gd name="adj" fmla="val 2263"/>
              </a:avLst>
            </a:prstGeom>
            <a:solidFill>
              <a:srgbClr val="F3EEE3"/>
            </a:solidFill>
            <a:ln w="15240">
              <a:solidFill>
                <a:srgbClr val="D9D4C9"/>
              </a:solidFill>
              <a:prstDash val="solid"/>
            </a:ln>
          </p:spPr>
          <p:txBody>
            <a:bodyPr anchor="b"/>
            <a:lstStyle/>
            <a:p>
              <a:pPr algn="ctr"/>
              <a:r>
                <a:rPr lang="pt-BR" sz="225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✔️</a:t>
              </a:r>
            </a:p>
          </p:txBody>
        </p:sp>
        <p:sp>
          <p:nvSpPr>
            <p:cNvPr id="18" name="Text 16"/>
            <p:cNvSpPr/>
            <p:nvPr/>
          </p:nvSpPr>
          <p:spPr>
            <a:xfrm>
              <a:off x="2159646" y="8158163"/>
              <a:ext cx="3021509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Comparação simultânea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2159645" y="8697516"/>
              <a:ext cx="6710660" cy="330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Duas doses vs. placebo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 18"/>
          <p:cNvSpPr/>
          <p:nvPr/>
        </p:nvSpPr>
        <p:spPr>
          <a:xfrm>
            <a:off x="9427220" y="2219772"/>
            <a:ext cx="280541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188" b="1" noProof="0" dirty="0">
                <a:solidFill>
                  <a:srgbClr val="124E73"/>
                </a:solidFill>
                <a:latin typeface="Calibri" panose="020F0502020204030204" pitchFamily="34" charset="0"/>
                <a:ea typeface="Lato Bold" pitchFamily="34" charset="-122"/>
                <a:cs typeface="Calibri" panose="020F0502020204030204" pitchFamily="34" charset="0"/>
              </a:rPr>
              <a:t>Limitações</a:t>
            </a:r>
            <a:endParaRPr lang="pt-BR" sz="2188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9C212F3-F8C1-0F6E-FB8B-5FE4B5BB8E6F}"/>
              </a:ext>
            </a:extLst>
          </p:cNvPr>
          <p:cNvGrpSpPr/>
          <p:nvPr/>
        </p:nvGrpSpPr>
        <p:grpSpPr>
          <a:xfrm>
            <a:off x="9144000" y="2922984"/>
            <a:ext cx="7475712" cy="3601642"/>
            <a:chOff x="9398645" y="2782789"/>
            <a:chExt cx="7475712" cy="3601642"/>
          </a:xfrm>
        </p:grpSpPr>
        <p:sp>
          <p:nvSpPr>
            <p:cNvPr id="21" name="Shape 19"/>
            <p:cNvSpPr/>
            <p:nvPr/>
          </p:nvSpPr>
          <p:spPr>
            <a:xfrm>
              <a:off x="9427220" y="2782789"/>
              <a:ext cx="3607743" cy="1706464"/>
            </a:xfrm>
            <a:prstGeom prst="roundRect">
              <a:avLst>
                <a:gd name="adj" fmla="val 8038"/>
              </a:avLst>
            </a:prstGeom>
            <a:solidFill>
              <a:srgbClr val="FFFCF5"/>
            </a:solidFill>
            <a:ln w="22860">
              <a:solidFill>
                <a:srgbClr val="D9D4C9"/>
              </a:solidFill>
              <a:prstDash val="solid"/>
            </a:ln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9398645" y="2782789"/>
              <a:ext cx="114300" cy="1706464"/>
            </a:xfrm>
            <a:prstGeom prst="roundRect">
              <a:avLst>
                <a:gd name="adj" fmla="val 10000"/>
              </a:avLst>
            </a:prstGeom>
            <a:solidFill>
              <a:srgbClr val="325F7B"/>
            </a:solidFill>
            <a:ln/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9765953" y="3035797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Poder estatístico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9765952" y="3575149"/>
              <a:ext cx="3016003" cy="6610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 err="1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</a:t>
              </a: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=51 inferior ao planejado (</a:t>
              </a:r>
              <a:r>
                <a:rPr lang="pt-BR" sz="1750" noProof="0" dirty="0" err="1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</a:t>
              </a: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=123)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13223677" y="2782789"/>
              <a:ext cx="3607891" cy="1706464"/>
            </a:xfrm>
            <a:prstGeom prst="roundRect">
              <a:avLst>
                <a:gd name="adj" fmla="val 8038"/>
              </a:avLst>
            </a:prstGeom>
            <a:solidFill>
              <a:srgbClr val="FFFCF5"/>
            </a:solidFill>
            <a:ln w="22860">
              <a:solidFill>
                <a:srgbClr val="D9D4C9"/>
              </a:solidFill>
              <a:prstDash val="solid"/>
            </a:ln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13195101" y="2782789"/>
              <a:ext cx="114300" cy="1706464"/>
            </a:xfrm>
            <a:prstGeom prst="roundRect">
              <a:avLst>
                <a:gd name="adj" fmla="val 10000"/>
              </a:avLst>
            </a:prstGeom>
            <a:solidFill>
              <a:srgbClr val="325F7B"/>
            </a:solidFill>
            <a:ln/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13562410" y="3035797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Desequilíbrio etário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3562411" y="3575149"/>
              <a:ext cx="3016151" cy="6610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 err="1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</a:t>
              </a: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=0,05 entre grupos (confusão)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9427220" y="4677967"/>
              <a:ext cx="3607743" cy="1706464"/>
            </a:xfrm>
            <a:prstGeom prst="roundRect">
              <a:avLst>
                <a:gd name="adj" fmla="val 8038"/>
              </a:avLst>
            </a:prstGeom>
            <a:solidFill>
              <a:srgbClr val="FFFCF5"/>
            </a:solidFill>
            <a:ln w="22860">
              <a:solidFill>
                <a:srgbClr val="D9D4C9"/>
              </a:solidFill>
              <a:prstDash val="solid"/>
            </a:ln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9398645" y="4677967"/>
              <a:ext cx="114300" cy="1706464"/>
            </a:xfrm>
            <a:prstGeom prst="roundRect">
              <a:avLst>
                <a:gd name="adj" fmla="val 10000"/>
              </a:avLst>
            </a:prstGeom>
            <a:solidFill>
              <a:srgbClr val="325F7B"/>
            </a:solidFill>
            <a:ln/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9765953" y="4930974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Desfecho adaptado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9765952" y="5470326"/>
              <a:ext cx="3016003" cy="6610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TOF </a:t>
              </a:r>
              <a:r>
                <a:rPr lang="pt-BR" sz="1750" noProof="0" dirty="0" err="1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ratio</a:t>
              </a: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vs. Dur25% bruto (GCRP)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3266614" y="4677966"/>
              <a:ext cx="3607743" cy="1706464"/>
            </a:xfrm>
            <a:prstGeom prst="roundRect">
              <a:avLst>
                <a:gd name="adj" fmla="val 8038"/>
              </a:avLst>
            </a:prstGeom>
            <a:solidFill>
              <a:srgbClr val="FFFCF5"/>
            </a:solidFill>
            <a:ln w="22860">
              <a:solidFill>
                <a:srgbClr val="D9D4C9"/>
              </a:solidFill>
              <a:prstDash val="solid"/>
            </a:ln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3248029" y="4677965"/>
              <a:ext cx="114300" cy="1706464"/>
            </a:xfrm>
            <a:prstGeom prst="roundRect">
              <a:avLst>
                <a:gd name="adj" fmla="val 10000"/>
              </a:avLst>
            </a:prstGeom>
            <a:solidFill>
              <a:srgbClr val="325F7B"/>
            </a:solidFill>
            <a:ln/>
          </p:spPr>
          <p:txBody>
            <a:bodyPr/>
            <a:lstStyle/>
            <a:p>
              <a:endParaRPr lang="pt-BR" sz="22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3615337" y="4930974"/>
              <a:ext cx="2805410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pt-BR" sz="2188" b="1" noProof="0" dirty="0" err="1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n</a:t>
              </a:r>
              <a:r>
                <a:rPr lang="pt-BR" sz="2188" b="1" noProof="0" dirty="0">
                  <a:solidFill>
                    <a:srgbClr val="2B4150"/>
                  </a:solidFill>
                  <a:latin typeface="Calibri" panose="020F0502020204030204" pitchFamily="34" charset="0"/>
                  <a:ea typeface="Lato Bold" pitchFamily="34" charset="-122"/>
                  <a:cs typeface="Calibri" panose="020F0502020204030204" pitchFamily="34" charset="0"/>
                </a:rPr>
                <a:t> variável</a:t>
              </a:r>
              <a:endParaRPr lang="pt-BR" sz="2188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13615336" y="5470326"/>
              <a:ext cx="3016003" cy="6610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63"/>
                </a:lnSpc>
              </a:pPr>
              <a:r>
                <a:rPr lang="pt-BR" sz="1750" noProof="0" dirty="0">
                  <a:solidFill>
                    <a:srgbClr val="2B4150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Cirurgias encerradas precocemente</a:t>
              </a:r>
              <a:endParaRPr lang="pt-BR" sz="175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23578-E102-FBB5-C397-7BF9EE76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859AC22-57F9-10DB-125E-07250FB06544}"/>
              </a:ext>
            </a:extLst>
          </p:cNvPr>
          <p:cNvSpPr/>
          <p:nvPr/>
        </p:nvSpPr>
        <p:spPr>
          <a:xfrm>
            <a:off x="228600" y="323850"/>
            <a:ext cx="17830800" cy="96393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1E94EA-6637-B1F0-5D21-6A61C963304F}"/>
              </a:ext>
            </a:extLst>
          </p:cNvPr>
          <p:cNvGrpSpPr/>
          <p:nvPr/>
        </p:nvGrpSpPr>
        <p:grpSpPr>
          <a:xfrm>
            <a:off x="838200" y="2081594"/>
            <a:ext cx="16611600" cy="7374804"/>
            <a:chOff x="1475334" y="6083350"/>
            <a:chExt cx="15337334" cy="2413398"/>
          </a:xfrm>
        </p:grpSpPr>
        <p:sp>
          <p:nvSpPr>
            <p:cNvPr id="11" name="Shape 9">
              <a:extLst>
                <a:ext uri="{FF2B5EF4-FFF2-40B4-BE49-F238E27FC236}">
                  <a16:creationId xmlns:a16="http://schemas.microsoft.com/office/drawing/2014/main" id="{9F89AA24-84EC-A62B-4721-93ED16204329}"/>
                </a:ext>
              </a:extLst>
            </p:cNvPr>
            <p:cNvSpPr/>
            <p:nvPr/>
          </p:nvSpPr>
          <p:spPr>
            <a:xfrm>
              <a:off x="1475334" y="6083350"/>
              <a:ext cx="15337334" cy="2413398"/>
            </a:xfrm>
            <a:prstGeom prst="roundRect">
              <a:avLst>
                <a:gd name="adj" fmla="val 474"/>
              </a:avLst>
            </a:prstGeom>
            <a:solidFill>
              <a:srgbClr val="C9DDE9"/>
            </a:solidFill>
            <a:ln/>
          </p:spPr>
          <p:txBody>
            <a:bodyPr/>
            <a:lstStyle/>
            <a:p>
              <a:endParaRPr lang="pt-BR" sz="2250" noProof="0" dirty="0"/>
            </a:p>
          </p:txBody>
        </p:sp>
        <p:pic>
          <p:nvPicPr>
            <p:cNvPr id="12" name="Image 0" descr="preencoded.png">
              <a:extLst>
                <a:ext uri="{FF2B5EF4-FFF2-40B4-BE49-F238E27FC236}">
                  <a16:creationId xmlns:a16="http://schemas.microsoft.com/office/drawing/2014/main" id="{7CA9AE65-7DE5-49E7-7A2F-C03E4E036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2723" y="6127671"/>
              <a:ext cx="492484" cy="213165"/>
            </a:xfrm>
            <a:prstGeom prst="rect">
              <a:avLst/>
            </a:prstGeom>
          </p:spPr>
        </p:pic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21D9245B-95AE-8336-AF0F-831FA00F7CB7}"/>
                </a:ext>
              </a:extLst>
            </p:cNvPr>
            <p:cNvSpPr/>
            <p:nvPr/>
          </p:nvSpPr>
          <p:spPr>
            <a:xfrm>
              <a:off x="2207024" y="6234254"/>
              <a:ext cx="14338945" cy="21056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Adultos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ASA </a:t>
              </a:r>
              <a:r>
                <a:rPr lang="pt-BR" sz="28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–II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, submetidos a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cirurgias eletivas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sob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anestesia gera</a:t>
              </a:r>
              <a:endParaRPr lang="pt-BR" sz="2800" noProof="0" dirty="0">
                <a:solidFill>
                  <a:srgbClr val="394A5A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MgSO₄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em </a:t>
              </a:r>
              <a:r>
                <a:rPr lang="pt-BR" sz="2800" b="1" i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bolus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800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pré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-indução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(30–50 mg/kg em 10 minutos)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e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rocurônio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na dose de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0,6 mg/kg </a:t>
              </a:r>
            </a:p>
            <a:p>
              <a:pPr>
                <a:lnSpc>
                  <a:spcPct val="150000"/>
                </a:lnSpc>
              </a:pPr>
              <a:endParaRPr lang="pt-BR" sz="2800" noProof="0" dirty="0">
                <a:solidFill>
                  <a:srgbClr val="394A5A"/>
                </a:solidFill>
                <a:latin typeface="Calibri" panose="020F0502020204030204" pitchFamily="34" charset="0"/>
                <a:ea typeface="Montserrat" pitchFamily="34" charset="-122"/>
                <a:cs typeface="Calibri" panose="020F05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noProof="0" dirty="0">
                  <a:solidFill>
                    <a:srgbClr val="E8783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Não se recomenda extrapolar 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os resultados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para cenários não representados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, como:</a:t>
              </a: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</a:t>
              </a:r>
              <a:r>
                <a:rPr lang="pt-BR" sz="28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nfusão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contínua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de MgSO₄;</a:t>
              </a: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</a:t>
              </a:r>
              <a:r>
                <a:rPr lang="pt-BR" sz="28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dosos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, pacientes ASA ≥ III, portadores de insuficiência renal/hepática importante;</a:t>
              </a: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</a:t>
              </a:r>
              <a:r>
                <a:rPr lang="pt-BR" sz="28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oenças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da junção neuromuscular 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(p.ex., miastenia gravis);</a:t>
              </a: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800" b="1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C</a:t>
              </a:r>
              <a:r>
                <a:rPr lang="pt-BR" sz="2800" b="1" noProof="0" dirty="0" err="1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irurgias</a:t>
              </a:r>
              <a:r>
                <a:rPr lang="pt-BR" sz="2800" b="1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de grande porte</a:t>
              </a:r>
              <a:r>
                <a:rPr lang="pt-BR" sz="2800" noProof="0" dirty="0">
                  <a:solidFill>
                    <a:srgbClr val="394A5A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e alto risco.</a:t>
              </a:r>
              <a:endParaRPr lang="pt-BR" sz="2800" noProof="0" dirty="0">
                <a:solidFill>
                  <a:srgbClr val="394A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F894AD8-6702-6276-03BB-950B283F3188}"/>
              </a:ext>
            </a:extLst>
          </p:cNvPr>
          <p:cNvGrpSpPr/>
          <p:nvPr/>
        </p:nvGrpSpPr>
        <p:grpSpPr>
          <a:xfrm>
            <a:off x="1097280" y="818333"/>
            <a:ext cx="16093440" cy="543021"/>
            <a:chOff x="1097280" y="1309592"/>
            <a:chExt cx="16093440" cy="543021"/>
          </a:xfrm>
        </p:grpSpPr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BD7FD063-6ECC-10AE-1D13-3F95EFF7E272}"/>
                </a:ext>
              </a:extLst>
            </p:cNvPr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6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Validade Externa</a:t>
              </a: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0EBDA68-538B-4BFE-E0E3-4F072FB5E5A2}"/>
                </a:ext>
              </a:extLst>
            </p:cNvPr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19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8288000" cy="109728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4" name="Text 2"/>
          <p:cNvSpPr/>
          <p:nvPr/>
        </p:nvSpPr>
        <p:spPr>
          <a:xfrm>
            <a:off x="1097280" y="457200"/>
            <a:ext cx="160934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4800" b="1" noProof="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CONSIDERAÇÕES FINAIS</a:t>
            </a:r>
            <a:endParaRPr lang="pt-BR" sz="4800" noProof="0" dirty="0"/>
          </a:p>
        </p:txBody>
      </p:sp>
      <p:sp>
        <p:nvSpPr>
          <p:cNvPr id="5" name="Shape 3"/>
          <p:cNvSpPr/>
          <p:nvPr/>
        </p:nvSpPr>
        <p:spPr>
          <a:xfrm>
            <a:off x="1097280" y="1426464"/>
            <a:ext cx="2743200" cy="0"/>
          </a:xfrm>
          <a:prstGeom prst="line">
            <a:avLst/>
          </a:prstGeom>
          <a:noFill/>
          <a:ln w="73025">
            <a:solidFill>
              <a:srgbClr val="E8783A"/>
            </a:solidFill>
            <a:prstDash val="solid"/>
          </a:ln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6" name="Shape 4"/>
          <p:cNvSpPr/>
          <p:nvPr/>
        </p:nvSpPr>
        <p:spPr>
          <a:xfrm>
            <a:off x="1097280" y="2011680"/>
            <a:ext cx="16093440" cy="1371600"/>
          </a:xfrm>
          <a:prstGeom prst="rect">
            <a:avLst/>
          </a:prstGeom>
          <a:solidFill>
            <a:srgbClr val="3A4A5A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7" name="Shape 5"/>
          <p:cNvSpPr/>
          <p:nvPr/>
        </p:nvSpPr>
        <p:spPr>
          <a:xfrm>
            <a:off x="1097280" y="2011680"/>
            <a:ext cx="109728" cy="1371600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8" name="Text 6"/>
          <p:cNvSpPr/>
          <p:nvPr/>
        </p:nvSpPr>
        <p:spPr>
          <a:xfrm>
            <a:off x="1554480" y="2011680"/>
            <a:ext cx="15179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200" noProof="0" dirty="0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MgSO₄ (30 e 50 mg/kg) em </a:t>
            </a:r>
            <a:r>
              <a:rPr lang="pt-BR" sz="2200" b="1" i="1" noProof="0" dirty="0" err="1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bolus</a:t>
            </a:r>
            <a:r>
              <a:rPr lang="pt-BR" sz="2200" b="1" noProof="0" dirty="0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 </a:t>
            </a:r>
            <a:r>
              <a:rPr lang="pt-BR" sz="2200" b="1" noProof="0" dirty="0" err="1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pré</a:t>
            </a:r>
            <a:r>
              <a:rPr lang="pt-BR" sz="2200" b="1" noProof="0" dirty="0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-indução </a:t>
            </a:r>
            <a:r>
              <a:rPr lang="pt-BR" sz="2200" noProof="0" dirty="0">
                <a:solidFill>
                  <a:srgbClr val="FFFF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não demonstrou diferença estatisticamente significativa nos parâmetros do BNM induzido por rocurônio</a:t>
            </a:r>
            <a:endParaRPr lang="pt-BR" sz="2200" noProof="0" dirty="0"/>
          </a:p>
        </p:txBody>
      </p:sp>
      <p:sp>
        <p:nvSpPr>
          <p:cNvPr id="9" name="Shape 7"/>
          <p:cNvSpPr/>
          <p:nvPr/>
        </p:nvSpPr>
        <p:spPr>
          <a:xfrm>
            <a:off x="1097280" y="3657600"/>
            <a:ext cx="16093440" cy="1371600"/>
          </a:xfrm>
          <a:prstGeom prst="rect">
            <a:avLst/>
          </a:prstGeom>
          <a:solidFill>
            <a:srgbClr val="3A4A5A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10" name="Shape 8"/>
          <p:cNvSpPr/>
          <p:nvPr/>
        </p:nvSpPr>
        <p:spPr>
          <a:xfrm>
            <a:off x="1097280" y="3657600"/>
            <a:ext cx="109728" cy="1371600"/>
          </a:xfrm>
          <a:prstGeom prst="rect">
            <a:avLst/>
          </a:prstGeom>
          <a:solidFill>
            <a:srgbClr val="E8783A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11" name="Text 9"/>
          <p:cNvSpPr/>
          <p:nvPr/>
        </p:nvSpPr>
        <p:spPr>
          <a:xfrm>
            <a:off x="1554480" y="3657600"/>
            <a:ext cx="15179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200" b="1" noProof="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Tendência direcional com prolongamento numérico  de cerca de 10 min no grupo SF30 em múltiplos desfechos e do BNM profundo com SF50</a:t>
            </a:r>
            <a:endParaRPr lang="pt-BR" sz="2200" noProof="0" dirty="0"/>
          </a:p>
        </p:txBody>
      </p:sp>
      <p:sp>
        <p:nvSpPr>
          <p:cNvPr id="12" name="Shape 10"/>
          <p:cNvSpPr/>
          <p:nvPr/>
        </p:nvSpPr>
        <p:spPr>
          <a:xfrm>
            <a:off x="1097280" y="5303520"/>
            <a:ext cx="16093440" cy="1371600"/>
          </a:xfrm>
          <a:prstGeom prst="rect">
            <a:avLst/>
          </a:prstGeom>
          <a:solidFill>
            <a:srgbClr val="3A4A5A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13" name="Shape 11"/>
          <p:cNvSpPr/>
          <p:nvPr/>
        </p:nvSpPr>
        <p:spPr>
          <a:xfrm>
            <a:off x="1097280" y="5303520"/>
            <a:ext cx="109728" cy="1371600"/>
          </a:xfrm>
          <a:prstGeom prst="rect">
            <a:avLst/>
          </a:prstGeom>
          <a:solidFill>
            <a:srgbClr val="E8783A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14" name="Text 12"/>
          <p:cNvSpPr/>
          <p:nvPr/>
        </p:nvSpPr>
        <p:spPr>
          <a:xfrm>
            <a:off x="1554480" y="5303520"/>
            <a:ext cx="15179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200" b="1" noProof="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Achados devem ser interpretados como inconclusivos, não como evidência de ausência de efeito</a:t>
            </a:r>
            <a:endParaRPr lang="pt-BR" sz="2200" noProof="0" dirty="0"/>
          </a:p>
        </p:txBody>
      </p:sp>
      <p:sp>
        <p:nvSpPr>
          <p:cNvPr id="15" name="Text 13"/>
          <p:cNvSpPr/>
          <p:nvPr/>
        </p:nvSpPr>
        <p:spPr>
          <a:xfrm>
            <a:off x="1097280" y="7040880"/>
            <a:ext cx="160934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400" b="1" noProof="0" dirty="0">
                <a:solidFill>
                  <a:srgbClr val="E878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RECOMENDAÇÕES PARA ESTUDOS FUTUROS</a:t>
            </a:r>
            <a:endParaRPr lang="pt-BR" sz="2400" noProof="0" dirty="0"/>
          </a:p>
        </p:txBody>
      </p:sp>
      <p:sp>
        <p:nvSpPr>
          <p:cNvPr id="16" name="Text 14"/>
          <p:cNvSpPr/>
          <p:nvPr/>
        </p:nvSpPr>
        <p:spPr>
          <a:xfrm>
            <a:off x="1554480" y="7772400"/>
            <a:ext cx="1517904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>
              <a:spcAft>
                <a:spcPts val="800"/>
              </a:spcAft>
              <a:buSzPct val="100000"/>
              <a:buChar char="•"/>
            </a:pPr>
            <a:r>
              <a:rPr lang="pt-BR" sz="2400" noProof="0" dirty="0">
                <a:solidFill>
                  <a:srgbClr val="D0D9E0"/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Amostra ≥ 120 participantes (poder de 80%)</a:t>
            </a:r>
            <a:endParaRPr lang="pt-BR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spcAft>
                <a:spcPts val="800"/>
              </a:spcAft>
              <a:buSzPct val="100000"/>
              <a:buChar char="•"/>
            </a:pPr>
            <a:r>
              <a:rPr lang="pt-BR" sz="2400" noProof="0" dirty="0">
                <a:solidFill>
                  <a:srgbClr val="D0D9E0"/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Padronização do contexto cirúrgico e estratificação por idade</a:t>
            </a:r>
            <a:endParaRPr lang="pt-BR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spcAft>
                <a:spcPts val="800"/>
              </a:spcAft>
              <a:buSzPct val="100000"/>
              <a:buChar char="•"/>
            </a:pPr>
            <a:r>
              <a:rPr lang="pt-BR" sz="2400" noProof="0" dirty="0">
                <a:solidFill>
                  <a:srgbClr val="D0D9E0"/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Desfechos conforme GCRP (Dur25% com dados brutos)</a:t>
            </a:r>
            <a:endParaRPr lang="pt-BR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spcAft>
                <a:spcPts val="800"/>
              </a:spcAft>
              <a:buSzPct val="100000"/>
              <a:buChar char="•"/>
            </a:pPr>
            <a:r>
              <a:rPr lang="pt-BR" sz="2400" noProof="0" dirty="0">
                <a:solidFill>
                  <a:srgbClr val="D0D9E0"/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Monitorização quantitativa como eixo central do protocolo</a:t>
            </a:r>
            <a:endParaRPr lang="pt-BR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5F3">
            <a:alpha val="441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6304"/>
            <a:chOff x="0" y="0"/>
            <a:chExt cx="24384000" cy="195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0140696"/>
            <a:ext cx="18288000" cy="146304"/>
            <a:chOff x="0" y="0"/>
            <a:chExt cx="24384000" cy="195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5072"/>
            </a:xfrm>
            <a:custGeom>
              <a:avLst/>
              <a:gdLst/>
              <a:ahLst/>
              <a:cxnLst/>
              <a:rect l="l" t="t" r="r" b="b"/>
              <a:pathLst>
                <a:path w="24384000" h="195072">
                  <a:moveTo>
                    <a:pt x="0" y="0"/>
                  </a:moveTo>
                  <a:lnTo>
                    <a:pt x="24384000" y="0"/>
                  </a:lnTo>
                  <a:lnTo>
                    <a:pt x="2438400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280" y="457200"/>
            <a:ext cx="16093440" cy="914400"/>
            <a:chOff x="0" y="0"/>
            <a:chExt cx="21457920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57920" cy="1219200"/>
            </a:xfrm>
            <a:custGeom>
              <a:avLst/>
              <a:gdLst/>
              <a:ahLst/>
              <a:cxnLst/>
              <a:rect l="l" t="t" r="r" b="b"/>
              <a:pathLst>
                <a:path w="21457920" h="1219200">
                  <a:moveTo>
                    <a:pt x="0" y="0"/>
                  </a:moveTo>
                  <a:lnTo>
                    <a:pt x="21457920" y="0"/>
                  </a:lnTo>
                  <a:lnTo>
                    <a:pt x="2145792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92936" b="-292936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1457920" cy="1314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4399" b="1" noProof="0" dirty="0">
                  <a:solidFill>
                    <a:srgbClr val="0D21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REFERÊNCIAS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3468" y="1804988"/>
            <a:ext cx="2242185" cy="47625"/>
            <a:chOff x="0" y="0"/>
            <a:chExt cx="2989580" cy="63500"/>
          </a:xfrm>
        </p:grpSpPr>
        <p:sp>
          <p:nvSpPr>
            <p:cNvPr id="10" name="Freeform 10"/>
            <p:cNvSpPr/>
            <p:nvPr/>
          </p:nvSpPr>
          <p:spPr>
            <a:xfrm>
              <a:off x="31750" y="0"/>
              <a:ext cx="2926080" cy="63500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7281" y="2166891"/>
            <a:ext cx="16642079" cy="713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Albrecht E, et al. Peri-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operative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intravenous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administration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sulphate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postoperative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pain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Anaesthesia. 2013;68(1):79–90.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Hung KC,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Influence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Intravenous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Sulfate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Infusion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Postoperative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Quality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Recovery.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Nutrients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2024;16.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Murphy GS,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Szokol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JW,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Marymont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JH, Greenberg SB, Avram MJ, Vender JS. Residual neuromuscular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blockade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respiratory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postanesthesia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Anesth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Analg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2008;107(1):130–7.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Ryu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JH,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sulfate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administration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during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laparoscopic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gastrectomy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Surg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Endosc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2016;(11):4976–84.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Micuci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AJ,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Effect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pretreatment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with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sulphate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neuromuscular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blockade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with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rocuronium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Eur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J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Anaesthesiol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2019;36(7):502–8.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Gupta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K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, et al. The role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as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adjuvant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during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general anaesthesia. Anaesthesia. 2006;61(11):1058–63.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Choi JH,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sulfate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with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priming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technique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J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Int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Med Res. 2015;43(4):490–501.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Almeida MCS,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sulfate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onset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time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rocuronium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Acta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Anaesthesiol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Scand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2024.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Czarnetzki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C,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Rocuronium-induced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neuromuscular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block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after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sulphate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Br J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Anaesth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2010;104(2):228–33.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Rotava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P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Effects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sulphate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rocuronium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Rev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Bras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Anestesiol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2013;63(1):110–5.</a:t>
            </a:r>
            <a:endParaRPr lang="pt-BR" sz="1600" noProof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Benette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TP, et al.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Magnesium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sulphate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rocuronium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Eur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 J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Anaesthesiol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. 2025.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Fuchs-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Buder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Brull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SJ,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Fagerlund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MJ,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JR,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Cammu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Murphy GS, al. Good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clinical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research practice (GCRP) in pharmacodynamic studies neuromuscular blocking agents III: The 2023 Geneva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revision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Vol. 67, Acta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Anaesthesiologica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Scandinavica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John Wiley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Sons Inc; 2023. p. 994–1017.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Naguib M,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Brull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SJ,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Kopman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AF, Hunter JM,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Fülesdi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Arkes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HR, et al. Consensus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perioperative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neuromuscular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Anesth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2018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MF,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Buananno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TC.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Anesthesia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neuromuscular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In: Miller RD;, Pardo MC,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editors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Miller’s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Anesthesia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9a edição. Philadelphia: Elsevier; 2020. p. 792–831.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Hopewell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Chan AW, Collins GS,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Hróbjartsson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A,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Moher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Schulz KF, et al. CONSORT 2025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guideline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randomised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trials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BMJ. 2025 </a:t>
            </a:r>
            <a:r>
              <a:rPr lang="pt-BR" sz="16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</a:t>
            </a:r>
            <a:r>
              <a:rPr lang="pt-BR" sz="1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14;389.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1463040"/>
            <a:ext cx="16093440" cy="1097280"/>
            <a:chOff x="0" y="0"/>
            <a:chExt cx="21457920" cy="1463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463040"/>
            </a:xfrm>
            <a:custGeom>
              <a:avLst/>
              <a:gdLst/>
              <a:ahLst/>
              <a:cxnLst/>
              <a:rect l="l" t="t" r="r" b="b"/>
              <a:pathLst>
                <a:path w="21457920" h="1463040">
                  <a:moveTo>
                    <a:pt x="0" y="0"/>
                  </a:moveTo>
                  <a:lnTo>
                    <a:pt x="21457920" y="0"/>
                  </a:lnTo>
                  <a:lnTo>
                    <a:pt x="2145792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35780" b="-235780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1457920" cy="15678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240"/>
                </a:lnSpc>
              </a:pPr>
              <a:r>
                <a:rPr lang="pt-BR" sz="5200" b="1" noProof="0" dirty="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AGRADECIMENTOS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96150" y="2632710"/>
            <a:ext cx="3695700" cy="38100"/>
            <a:chOff x="0" y="0"/>
            <a:chExt cx="4927600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4876800" cy="50800"/>
            </a:xfrm>
            <a:custGeom>
              <a:avLst/>
              <a:gdLst/>
              <a:ahLst/>
              <a:cxnLst/>
              <a:rect l="l" t="t" r="r" b="b"/>
              <a:pathLst>
                <a:path w="4876800" h="50800">
                  <a:moveTo>
                    <a:pt x="0" y="0"/>
                  </a:moveTo>
                  <a:lnTo>
                    <a:pt x="4876800" y="0"/>
                  </a:lnTo>
                  <a:lnTo>
                    <a:pt x="48768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34640" y="3328035"/>
            <a:ext cx="12618720" cy="413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Aos pacientes que aceitaram participar do estudo</a:t>
            </a:r>
          </a:p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À orientadora Dra. Jane Auxiliadora Amorim</a:t>
            </a:r>
          </a:p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Aos coorientadores Dr. Marcos Vinícius e Dra. </a:t>
            </a:r>
            <a:r>
              <a:rPr lang="pt-BR" sz="2599" spc="-15" noProof="0" dirty="0" err="1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Yumi</a:t>
            </a: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 Muta</a:t>
            </a:r>
          </a:p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À equipe do Centro Cirúrgico do Hospital da Restauração, ao nosso chefe Kevin Rafael, preceptores e a todos os colegas </a:t>
            </a:r>
            <a:r>
              <a:rPr lang="pt-BR" sz="2599" spc="-15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de Residência do CET Otávio Damázio</a:t>
            </a:r>
            <a:endParaRPr lang="pt-BR" sz="2599" spc="-15" noProof="0" dirty="0">
              <a:solidFill>
                <a:srgbClr val="D0D9E0"/>
              </a:solidFill>
              <a:latin typeface="Calibri" panose="020F0502020204030204" pitchFamily="34" charset="0"/>
              <a:ea typeface="TT Rounds Condensed"/>
              <a:cs typeface="Calibri" panose="020F0502020204030204" pitchFamily="34" charset="0"/>
              <a:sym typeface="TT Rounds Condensed"/>
            </a:endParaRPr>
          </a:p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A todos os tutores do CET Dr. Otávio Damázio Filho</a:t>
            </a:r>
          </a:p>
          <a:p>
            <a:pPr algn="ctr">
              <a:lnSpc>
                <a:spcPct val="150000"/>
              </a:lnSpc>
            </a:pPr>
            <a:r>
              <a:rPr lang="pt-BR" sz="2599" spc="-15" noProof="0" dirty="0">
                <a:solidFill>
                  <a:srgbClr val="D0D9E0"/>
                </a:solidFill>
                <a:latin typeface="Calibri" panose="020F0502020204030204" pitchFamily="34" charset="0"/>
                <a:ea typeface="TT Rounds Condensed"/>
                <a:cs typeface="Calibri" panose="020F0502020204030204" pitchFamily="34" charset="0"/>
                <a:sym typeface="TT Rounds Condensed"/>
              </a:rPr>
              <a:t>À SBA e SAEPE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72000" y="8229600"/>
            <a:ext cx="9144000" cy="1097280"/>
            <a:chOff x="0" y="0"/>
            <a:chExt cx="12192000" cy="1463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0" cy="1463040"/>
            </a:xfrm>
            <a:custGeom>
              <a:avLst/>
              <a:gdLst/>
              <a:ahLst/>
              <a:cxnLst/>
              <a:rect l="l" t="t" r="r" b="b"/>
              <a:pathLst>
                <a:path w="12192000" h="1463040">
                  <a:moveTo>
                    <a:pt x="0" y="0"/>
                  </a:moveTo>
                  <a:lnTo>
                    <a:pt x="12192000" y="0"/>
                  </a:lnTo>
                  <a:lnTo>
                    <a:pt x="12192000" y="1463040"/>
                  </a:lnTo>
                  <a:lnTo>
                    <a:pt x="0" y="146304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00" y="8229600"/>
            <a:ext cx="9144000" cy="1097280"/>
            <a:chOff x="0" y="0"/>
            <a:chExt cx="12192000" cy="1463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92000" cy="1463040"/>
            </a:xfrm>
            <a:custGeom>
              <a:avLst/>
              <a:gdLst/>
              <a:ahLst/>
              <a:cxnLst/>
              <a:rect l="l" t="t" r="r" b="b"/>
              <a:pathLst>
                <a:path w="12192000" h="1463040">
                  <a:moveTo>
                    <a:pt x="0" y="0"/>
                  </a:moveTo>
                  <a:lnTo>
                    <a:pt x="12192000" y="0"/>
                  </a:lnTo>
                  <a:lnTo>
                    <a:pt x="1219200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2375" b="-112375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192000" cy="15392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pt-BR" sz="4000" b="1" noProof="0" dirty="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Obrigado!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17918-6CD1-848D-0024-BBED9675A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D69060B-B0F6-5D79-574F-94220BC52313}"/>
              </a:ext>
            </a:extLst>
          </p:cNvPr>
          <p:cNvSpPr/>
          <p:nvPr/>
        </p:nvSpPr>
        <p:spPr>
          <a:xfrm>
            <a:off x="0" y="0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6F4D22A-220E-4A73-1BE4-101E948331AC}"/>
              </a:ext>
            </a:extLst>
          </p:cNvPr>
          <p:cNvSpPr/>
          <p:nvPr/>
        </p:nvSpPr>
        <p:spPr>
          <a:xfrm>
            <a:off x="0" y="10140696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E939533-DB7E-6C54-F89B-31ED10B29061}"/>
              </a:ext>
            </a:extLst>
          </p:cNvPr>
          <p:cNvSpPr/>
          <p:nvPr/>
        </p:nvSpPr>
        <p:spPr>
          <a:xfrm>
            <a:off x="1097280" y="457200"/>
            <a:ext cx="160934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400" b="1" noProof="0" dirty="0">
                <a:solidFill>
                  <a:srgbClr val="394A5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BASES FARMACOLÓGICAS</a:t>
            </a:r>
            <a:endParaRPr lang="pt-BR" sz="2400" noProof="0" dirty="0">
              <a:solidFill>
                <a:srgbClr val="394A5A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3DD3A72-7E45-9665-C38F-6D1494A2099A}"/>
              </a:ext>
            </a:extLst>
          </p:cNvPr>
          <p:cNvSpPr/>
          <p:nvPr/>
        </p:nvSpPr>
        <p:spPr>
          <a:xfrm>
            <a:off x="1097280" y="1316736"/>
            <a:ext cx="16093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3200" b="1" i="1" noProof="0" dirty="0">
                <a:solidFill>
                  <a:srgbClr val="0E6E7C"/>
                </a:solidFill>
                <a:latin typeface="Calibri" panose="020F0502020204030204" pitchFamily="34" charset="0"/>
                <a:ea typeface="Calibri Light" pitchFamily="34" charset="-122"/>
                <a:cs typeface="Calibri" panose="020F0502020204030204" pitchFamily="34" charset="0"/>
              </a:rPr>
              <a:t>O Antagonismo do Cálcio</a:t>
            </a:r>
            <a:endParaRPr lang="pt-BR" sz="3200" b="1" i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6D0A8D1-22A4-198D-16E8-17AF52D612AB}"/>
              </a:ext>
            </a:extLst>
          </p:cNvPr>
          <p:cNvSpPr/>
          <p:nvPr/>
        </p:nvSpPr>
        <p:spPr>
          <a:xfrm>
            <a:off x="1097280" y="1828800"/>
            <a:ext cx="2194560" cy="0"/>
          </a:xfrm>
          <a:prstGeom prst="line">
            <a:avLst/>
          </a:prstGeom>
          <a:noFill/>
          <a:ln w="31750">
            <a:solidFill>
              <a:srgbClr val="E8783A"/>
            </a:solidFill>
            <a:prstDash val="solid"/>
          </a:ln>
        </p:spPr>
        <p:txBody>
          <a:bodyPr/>
          <a:lstStyle/>
          <a:p>
            <a:endParaRPr lang="pt-BR" sz="3600" noProof="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31D3A1D-B2DC-7EF8-3A75-D4EF9BD6F5DB}"/>
              </a:ext>
            </a:extLst>
          </p:cNvPr>
          <p:cNvGrpSpPr/>
          <p:nvPr/>
        </p:nvGrpSpPr>
        <p:grpSpPr>
          <a:xfrm>
            <a:off x="1097280" y="2194560"/>
            <a:ext cx="7680960" cy="2948923"/>
            <a:chOff x="1097280" y="2194560"/>
            <a:chExt cx="7680960" cy="2948923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43FE85A2-17BE-ABF3-20B0-7E22C21F3AD8}"/>
                </a:ext>
              </a:extLst>
            </p:cNvPr>
            <p:cNvSpPr/>
            <p:nvPr/>
          </p:nvSpPr>
          <p:spPr>
            <a:xfrm>
              <a:off x="1097280" y="2194560"/>
              <a:ext cx="7680960" cy="2948923"/>
            </a:xfrm>
            <a:prstGeom prst="rect">
              <a:avLst/>
            </a:prstGeom>
            <a:solidFill>
              <a:srgbClr val="FFFFFF"/>
            </a:solidFill>
            <a:ln/>
            <a:effectLst>
              <a:outerShdw blurRad="50800" dist="25400" dir="8100000" algn="bl" rotWithShape="0">
                <a:srgbClr val="000000">
                  <a:alpha val="8000"/>
                </a:srgbClr>
              </a:outerShdw>
            </a:effectLst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9" name="Shape 7">
              <a:extLst>
                <a:ext uri="{FF2B5EF4-FFF2-40B4-BE49-F238E27FC236}">
                  <a16:creationId xmlns:a16="http://schemas.microsoft.com/office/drawing/2014/main" id="{BD5F6E7F-E81C-5C1F-F582-6872EEAA2398}"/>
                </a:ext>
              </a:extLst>
            </p:cNvPr>
            <p:cNvSpPr/>
            <p:nvPr/>
          </p:nvSpPr>
          <p:spPr>
            <a:xfrm>
              <a:off x="1097280" y="2194560"/>
              <a:ext cx="7680960" cy="822960"/>
            </a:xfrm>
            <a:prstGeom prst="rect">
              <a:avLst/>
            </a:prstGeom>
            <a:solidFill>
              <a:srgbClr val="0E6E7C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50D7E2F3-6A85-74E3-7238-B6222E28D141}"/>
                </a:ext>
              </a:extLst>
            </p:cNvPr>
            <p:cNvSpPr/>
            <p:nvPr/>
          </p:nvSpPr>
          <p:spPr>
            <a:xfrm>
              <a:off x="1097280" y="2194560"/>
              <a:ext cx="7680960" cy="8229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pt-BR" sz="2600" b="1" noProof="0" dirty="0">
                  <a:solidFill>
                    <a:srgbClr val="FFFFFF"/>
                  </a:solidFill>
                  <a:latin typeface="Calibri" pitchFamily="34" charset="0"/>
                  <a:ea typeface="Calibri" pitchFamily="34" charset="-122"/>
                  <a:cs typeface="Calibri" pitchFamily="34" charset="-120"/>
                </a:rPr>
                <a:t>PRÉ-SINÁPTICO</a:t>
              </a:r>
              <a:endParaRPr lang="pt-BR" sz="2600" noProof="0" dirty="0"/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35486E36-E282-B0AE-BEF8-BD7B408D1822}"/>
                </a:ext>
              </a:extLst>
            </p:cNvPr>
            <p:cNvSpPr/>
            <p:nvPr/>
          </p:nvSpPr>
          <p:spPr>
            <a:xfrm>
              <a:off x="1554480" y="3200400"/>
              <a:ext cx="6949440" cy="19430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685800" indent="-685800">
                <a:spcAft>
                  <a:spcPts val="1200"/>
                </a:spcAft>
                <a:buSzPct val="100000"/>
                <a:buChar char="•"/>
              </a:pPr>
              <a:r>
                <a:rPr lang="pt-BR" sz="2200" noProof="0" dirty="0">
                  <a:solidFill>
                    <a:srgbClr val="3A4A5A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Mg²⁺ antagoniza canais de Ca²⁺ voltagem-dependentes</a:t>
              </a:r>
              <a:endParaRPr lang="pt-BR" sz="2200" noProof="0" dirty="0"/>
            </a:p>
            <a:p>
              <a:pPr marL="685800" indent="-685800">
                <a:spcAft>
                  <a:spcPts val="1200"/>
                </a:spcAft>
                <a:buSzPct val="100000"/>
                <a:buChar char="•"/>
              </a:pPr>
              <a:r>
                <a:rPr lang="pt-BR" sz="2200" noProof="0" dirty="0">
                  <a:solidFill>
                    <a:srgbClr val="3A4A5A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↓ influxo de Ca²⁺ intracelular nos terminais motores</a:t>
              </a:r>
              <a:endParaRPr lang="pt-BR" sz="2200" noProof="0" dirty="0"/>
            </a:p>
            <a:p>
              <a:pPr marL="685800" indent="-685800">
                <a:spcAft>
                  <a:spcPts val="1200"/>
                </a:spcAft>
                <a:buSzPct val="100000"/>
                <a:buChar char="•"/>
              </a:pPr>
              <a:r>
                <a:rPr lang="pt-BR" sz="2200" noProof="0" dirty="0">
                  <a:solidFill>
                    <a:srgbClr val="3A4A5A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↓ exocitose das vesículas de acetilcolina</a:t>
              </a:r>
              <a:endParaRPr lang="pt-BR" sz="2200" noProof="0" dirty="0"/>
            </a:p>
            <a:p>
              <a:pPr marL="685800" indent="-685800">
                <a:buSzPct val="100000"/>
                <a:buChar char="•"/>
              </a:pPr>
              <a:r>
                <a:rPr lang="pt-BR" sz="2200" b="1" noProof="0" dirty="0">
                  <a:solidFill>
                    <a:srgbClr val="0D2137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Menor liberação de </a:t>
              </a:r>
              <a:r>
                <a:rPr lang="pt-BR" sz="2200" b="1" noProof="0" dirty="0" err="1">
                  <a:solidFill>
                    <a:srgbClr val="0D2137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ACh</a:t>
              </a:r>
              <a:r>
                <a:rPr lang="pt-BR" sz="2200" b="1" noProof="0" dirty="0">
                  <a:solidFill>
                    <a:srgbClr val="0D2137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 na fenda sináptica</a:t>
              </a:r>
              <a:endParaRPr lang="pt-BR" sz="2200" noProof="0" dirty="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D2586AA-0482-A799-A691-4FEC9BEA6863}"/>
              </a:ext>
            </a:extLst>
          </p:cNvPr>
          <p:cNvGrpSpPr/>
          <p:nvPr/>
        </p:nvGrpSpPr>
        <p:grpSpPr>
          <a:xfrm>
            <a:off x="1097280" y="5737860"/>
            <a:ext cx="7680960" cy="3177540"/>
            <a:chOff x="9509760" y="2194560"/>
            <a:chExt cx="7680960" cy="317754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EC4DF2D9-2C02-C449-B203-B033EA512F9A}"/>
                </a:ext>
              </a:extLst>
            </p:cNvPr>
            <p:cNvGrpSpPr/>
            <p:nvPr/>
          </p:nvGrpSpPr>
          <p:grpSpPr>
            <a:xfrm>
              <a:off x="9509760" y="2194560"/>
              <a:ext cx="7680960" cy="3177540"/>
              <a:chOff x="9509760" y="2194560"/>
              <a:chExt cx="7680960" cy="3177540"/>
            </a:xfrm>
          </p:grpSpPr>
          <p:sp>
            <p:nvSpPr>
              <p:cNvPr id="12" name="Shape 10">
                <a:extLst>
                  <a:ext uri="{FF2B5EF4-FFF2-40B4-BE49-F238E27FC236}">
                    <a16:creationId xmlns:a16="http://schemas.microsoft.com/office/drawing/2014/main" id="{A03A90EF-8681-D0AE-461C-4DC2E2C00A2B}"/>
                  </a:ext>
                </a:extLst>
              </p:cNvPr>
              <p:cNvSpPr/>
              <p:nvPr/>
            </p:nvSpPr>
            <p:spPr>
              <a:xfrm>
                <a:off x="9509760" y="2194560"/>
                <a:ext cx="7680960" cy="3177540"/>
              </a:xfrm>
              <a:prstGeom prst="rect">
                <a:avLst/>
              </a:prstGeom>
              <a:solidFill>
                <a:srgbClr val="FFFFFF"/>
              </a:solidFill>
              <a:ln/>
              <a:effectLst>
                <a:outerShdw blurRad="50800" dist="25400" dir="8100000" algn="bl" rotWithShape="0">
                  <a:srgbClr val="000000">
                    <a:alpha val="8000"/>
                  </a:srgbClr>
                </a:outerShdw>
              </a:effectLst>
            </p:spPr>
            <p:txBody>
              <a:bodyPr/>
              <a:lstStyle/>
              <a:p>
                <a:endParaRPr lang="pt-BR" sz="3600" noProof="0" dirty="0"/>
              </a:p>
            </p:txBody>
          </p:sp>
          <p:sp>
            <p:nvSpPr>
              <p:cNvPr id="13" name="Shape 11">
                <a:extLst>
                  <a:ext uri="{FF2B5EF4-FFF2-40B4-BE49-F238E27FC236}">
                    <a16:creationId xmlns:a16="http://schemas.microsoft.com/office/drawing/2014/main" id="{ECF263FF-A473-0DC7-F4FE-31BA83037B12}"/>
                  </a:ext>
                </a:extLst>
              </p:cNvPr>
              <p:cNvSpPr/>
              <p:nvPr/>
            </p:nvSpPr>
            <p:spPr>
              <a:xfrm>
                <a:off x="9509760" y="2194560"/>
                <a:ext cx="7680960" cy="822960"/>
              </a:xfrm>
              <a:prstGeom prst="rect">
                <a:avLst/>
              </a:prstGeom>
              <a:solidFill>
                <a:srgbClr val="E8783A"/>
              </a:solidFill>
              <a:ln/>
            </p:spPr>
            <p:txBody>
              <a:bodyPr/>
              <a:lstStyle/>
              <a:p>
                <a:endParaRPr lang="pt-BR" sz="3600" noProof="0" dirty="0"/>
              </a:p>
            </p:txBody>
          </p:sp>
        </p:grpSp>
        <p:sp>
          <p:nvSpPr>
            <p:cNvPr id="14" name="Text 12">
              <a:extLst>
                <a:ext uri="{FF2B5EF4-FFF2-40B4-BE49-F238E27FC236}">
                  <a16:creationId xmlns:a16="http://schemas.microsoft.com/office/drawing/2014/main" id="{EF4C9488-2280-201E-A5E9-3D7C185213C2}"/>
                </a:ext>
              </a:extLst>
            </p:cNvPr>
            <p:cNvSpPr/>
            <p:nvPr/>
          </p:nvSpPr>
          <p:spPr>
            <a:xfrm>
              <a:off x="9509760" y="2194560"/>
              <a:ext cx="7680960" cy="8229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pt-BR" sz="2600" b="1" noProof="0" dirty="0">
                  <a:solidFill>
                    <a:srgbClr val="FFFFFF"/>
                  </a:solidFill>
                  <a:latin typeface="Calibri" pitchFamily="34" charset="0"/>
                  <a:ea typeface="Calibri" pitchFamily="34" charset="-122"/>
                  <a:cs typeface="Calibri" pitchFamily="34" charset="-120"/>
                </a:rPr>
                <a:t>PÓS-JUNCIONAL</a:t>
              </a:r>
              <a:endParaRPr lang="pt-BR" sz="2600" noProof="0" dirty="0"/>
            </a:p>
          </p:txBody>
        </p:sp>
        <p:sp>
          <p:nvSpPr>
            <p:cNvPr id="15" name="Text 13">
              <a:extLst>
                <a:ext uri="{FF2B5EF4-FFF2-40B4-BE49-F238E27FC236}">
                  <a16:creationId xmlns:a16="http://schemas.microsoft.com/office/drawing/2014/main" id="{C2A0BE1A-6FB1-0492-9F21-A593B11063A7}"/>
                </a:ext>
              </a:extLst>
            </p:cNvPr>
            <p:cNvSpPr/>
            <p:nvPr/>
          </p:nvSpPr>
          <p:spPr>
            <a:xfrm>
              <a:off x="9966960" y="3200400"/>
              <a:ext cx="6949440" cy="2171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685800" indent="-685800">
                <a:spcAft>
                  <a:spcPts val="1200"/>
                </a:spcAft>
                <a:buSzPct val="100000"/>
                <a:buChar char="•"/>
              </a:pPr>
              <a:r>
                <a:rPr lang="pt-BR" sz="2200" noProof="0" dirty="0">
                  <a:solidFill>
                    <a:srgbClr val="3A4A5A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↓ Sensibilidade dos receptores nicotínicos (nAChR)</a:t>
              </a:r>
              <a:endParaRPr lang="pt-BR" sz="2200" noProof="0" dirty="0"/>
            </a:p>
            <a:p>
              <a:pPr marL="685800" indent="-685800">
                <a:spcAft>
                  <a:spcPts val="1200"/>
                </a:spcAft>
                <a:buSzPct val="100000"/>
                <a:buChar char="•"/>
              </a:pPr>
              <a:r>
                <a:rPr lang="pt-BR" sz="2200" noProof="0" dirty="0">
                  <a:solidFill>
                    <a:srgbClr val="3A4A5A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↓ Excitabilidade direta da membrana muscular</a:t>
              </a:r>
              <a:endParaRPr lang="pt-BR" sz="2200" noProof="0" dirty="0"/>
            </a:p>
            <a:p>
              <a:pPr marL="685800" indent="-685800">
                <a:buSzPct val="100000"/>
                <a:buChar char="•"/>
              </a:pPr>
              <a:r>
                <a:rPr lang="pt-BR" sz="2200" b="1" noProof="0" dirty="0">
                  <a:solidFill>
                    <a:srgbClr val="0D2137"/>
                  </a:solidFill>
                  <a:latin typeface="Calibri Light" pitchFamily="34" charset="0"/>
                  <a:ea typeface="Calibri Light" pitchFamily="34" charset="-122"/>
                  <a:cs typeface="Calibri Light" pitchFamily="34" charset="-120"/>
                </a:rPr>
                <a:t>Efeito estabilizador de membrana pelo Mg²⁺</a:t>
              </a:r>
              <a:endParaRPr lang="pt-BR" sz="2200" noProof="0" dirty="0"/>
            </a:p>
          </p:txBody>
        </p:sp>
      </p:grpSp>
      <p:pic>
        <p:nvPicPr>
          <p:cNvPr id="22" name="Imagem 21" descr="Diagrama&#10;&#10;O conteúdo gerado por IA pode estar incorreto.">
            <a:extLst>
              <a:ext uri="{FF2B5EF4-FFF2-40B4-BE49-F238E27FC236}">
                <a16:creationId xmlns:a16="http://schemas.microsoft.com/office/drawing/2014/main" id="{D4F302CE-FBC6-F5A1-EC76-33C18F4D1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2734056"/>
            <a:ext cx="8138160" cy="542696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2DD3199-C773-D7B1-F331-64E611369BDC}"/>
              </a:ext>
            </a:extLst>
          </p:cNvPr>
          <p:cNvSpPr/>
          <p:nvPr/>
        </p:nvSpPr>
        <p:spPr>
          <a:xfrm>
            <a:off x="11430000" y="4838700"/>
            <a:ext cx="228600" cy="228600"/>
          </a:xfrm>
          <a:prstGeom prst="ellipse">
            <a:avLst/>
          </a:prstGeom>
          <a:solidFill>
            <a:srgbClr val="0C6E7C"/>
          </a:solidFill>
          <a:ln>
            <a:solidFill>
              <a:srgbClr val="0C6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A5B2DE-B288-E30C-E684-106AB9FDC4FE}"/>
              </a:ext>
            </a:extLst>
          </p:cNvPr>
          <p:cNvSpPr/>
          <p:nvPr/>
        </p:nvSpPr>
        <p:spPr>
          <a:xfrm>
            <a:off x="11811000" y="4340352"/>
            <a:ext cx="152400" cy="152400"/>
          </a:xfrm>
          <a:prstGeom prst="ellipse">
            <a:avLst/>
          </a:prstGeom>
          <a:solidFill>
            <a:srgbClr val="0C6E7C"/>
          </a:solidFill>
          <a:ln>
            <a:solidFill>
              <a:srgbClr val="0C6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610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389" y="24213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3" name="Shape 1"/>
          <p:cNvSpPr/>
          <p:nvPr/>
        </p:nvSpPr>
        <p:spPr>
          <a:xfrm>
            <a:off x="0" y="10140696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4" name="Text 2"/>
          <p:cNvSpPr/>
          <p:nvPr/>
        </p:nvSpPr>
        <p:spPr>
          <a:xfrm>
            <a:off x="1097280" y="457200"/>
            <a:ext cx="160934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400" b="1" noProof="0" dirty="0">
                <a:solidFill>
                  <a:srgbClr val="394A5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INTRODUÇÃO</a:t>
            </a:r>
            <a:endParaRPr lang="pt-BR" sz="2400" noProof="0" dirty="0">
              <a:solidFill>
                <a:srgbClr val="394A5A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711A01A-3AC9-516A-1ED4-78F9D89E74B4}"/>
              </a:ext>
            </a:extLst>
          </p:cNvPr>
          <p:cNvGrpSpPr/>
          <p:nvPr/>
        </p:nvGrpSpPr>
        <p:grpSpPr>
          <a:xfrm>
            <a:off x="1089531" y="1211922"/>
            <a:ext cx="8732520" cy="654980"/>
            <a:chOff x="1082999" y="1266089"/>
            <a:chExt cx="16093440" cy="316489"/>
          </a:xfrm>
        </p:grpSpPr>
        <p:sp>
          <p:nvSpPr>
            <p:cNvPr id="5" name="Text 3"/>
            <p:cNvSpPr/>
            <p:nvPr/>
          </p:nvSpPr>
          <p:spPr>
            <a:xfrm>
              <a:off x="1082999" y="1266089"/>
              <a:ext cx="16093440" cy="2898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3200" b="1" i="1" noProof="0" dirty="0">
                  <a:solidFill>
                    <a:srgbClr val="0E6E7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Evidências atuais</a:t>
              </a:r>
            </a:p>
          </p:txBody>
        </p:sp>
        <p:sp>
          <p:nvSpPr>
            <p:cNvPr id="6" name="Shape 4"/>
            <p:cNvSpPr/>
            <p:nvPr/>
          </p:nvSpPr>
          <p:spPr>
            <a:xfrm>
              <a:off x="1097280" y="1582578"/>
              <a:ext cx="4236720" cy="0"/>
            </a:xfrm>
            <a:prstGeom prst="line">
              <a:avLst/>
            </a:prstGeom>
            <a:noFill/>
            <a:ln w="31750">
              <a:solidFill>
                <a:srgbClr val="E8783A"/>
              </a:solidFill>
              <a:prstDash val="solid"/>
            </a:ln>
          </p:spPr>
          <p:txBody>
            <a:bodyPr/>
            <a:lstStyle/>
            <a:p>
              <a:endParaRPr lang="pt-BR" sz="3600" noProof="0" dirty="0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AA8B5FA-BED5-105E-8C0D-29CDCBC1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52163"/>
            <a:ext cx="10668000" cy="9377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77BA5-58A0-A51A-9E60-B6E9C4FF9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CDDB71C-3F63-AB88-DB04-85163C34B972}"/>
              </a:ext>
            </a:extLst>
          </p:cNvPr>
          <p:cNvSpPr/>
          <p:nvPr/>
        </p:nvSpPr>
        <p:spPr>
          <a:xfrm>
            <a:off x="51389" y="24213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2B927DA-9846-CF88-4FE7-E047CDDACF56}"/>
              </a:ext>
            </a:extLst>
          </p:cNvPr>
          <p:cNvSpPr/>
          <p:nvPr/>
        </p:nvSpPr>
        <p:spPr>
          <a:xfrm>
            <a:off x="0" y="10140696"/>
            <a:ext cx="18288000" cy="146304"/>
          </a:xfrm>
          <a:prstGeom prst="rect">
            <a:avLst/>
          </a:prstGeom>
          <a:solidFill>
            <a:srgbClr val="0E6E7C"/>
          </a:solidFill>
          <a:ln/>
        </p:spPr>
        <p:txBody>
          <a:bodyPr/>
          <a:lstStyle/>
          <a:p>
            <a:endParaRPr lang="pt-BR" sz="3600" noProof="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C450088-CAED-AF20-8F8D-EB5B007E03F4}"/>
              </a:ext>
            </a:extLst>
          </p:cNvPr>
          <p:cNvSpPr/>
          <p:nvPr/>
        </p:nvSpPr>
        <p:spPr>
          <a:xfrm>
            <a:off x="1097280" y="457200"/>
            <a:ext cx="160934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pt-BR" sz="2400" b="1" noProof="0" dirty="0">
                <a:solidFill>
                  <a:srgbClr val="394A5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INTRODUÇÃO</a:t>
            </a:r>
            <a:endParaRPr lang="pt-BR" sz="2400" noProof="0" dirty="0">
              <a:solidFill>
                <a:srgbClr val="394A5A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E082E6D-AE9E-5A52-F408-AF9A36239F4C}"/>
              </a:ext>
            </a:extLst>
          </p:cNvPr>
          <p:cNvGrpSpPr/>
          <p:nvPr/>
        </p:nvGrpSpPr>
        <p:grpSpPr>
          <a:xfrm>
            <a:off x="1097280" y="1316736"/>
            <a:ext cx="16093440" cy="512064"/>
            <a:chOff x="1097280" y="1316736"/>
            <a:chExt cx="16093440" cy="512064"/>
          </a:xfrm>
        </p:grpSpPr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B553320B-4F05-DFF2-552B-B4C3ECD9703B}"/>
                </a:ext>
              </a:extLst>
            </p:cNvPr>
            <p:cNvSpPr/>
            <p:nvPr/>
          </p:nvSpPr>
          <p:spPr>
            <a:xfrm>
              <a:off x="1097280" y="1316736"/>
              <a:ext cx="16093440" cy="5120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3200" b="1" i="1" noProof="0" dirty="0">
                  <a:solidFill>
                    <a:srgbClr val="0E6E7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Evidências atuais e lacunas literárias</a:t>
              </a:r>
              <a:endParaRPr lang="pt-BR" sz="3200" b="1" i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A3B74F28-EA77-A0DD-DABE-1E5D60B9DCAC}"/>
                </a:ext>
              </a:extLst>
            </p:cNvPr>
            <p:cNvSpPr/>
            <p:nvPr/>
          </p:nvSpPr>
          <p:spPr>
            <a:xfrm>
              <a:off x="1097280" y="1828800"/>
              <a:ext cx="4236720" cy="0"/>
            </a:xfrm>
            <a:prstGeom prst="line">
              <a:avLst/>
            </a:prstGeom>
            <a:noFill/>
            <a:ln w="31750">
              <a:solidFill>
                <a:srgbClr val="E8783A"/>
              </a:solidFill>
              <a:prstDash val="solid"/>
            </a:ln>
          </p:spPr>
          <p:txBody>
            <a:bodyPr/>
            <a:lstStyle/>
            <a:p>
              <a:endParaRPr lang="pt-BR" sz="3600" noProof="0" dirty="0"/>
            </a:p>
          </p:txBody>
        </p:sp>
      </p:grpSp>
      <p:graphicFrame>
        <p:nvGraphicFramePr>
          <p:cNvPr id="25" name="Table 0">
            <a:extLst>
              <a:ext uri="{FF2B5EF4-FFF2-40B4-BE49-F238E27FC236}">
                <a16:creationId xmlns:a16="http://schemas.microsoft.com/office/drawing/2014/main" id="{8B5DE21F-82A2-8287-2F2A-EE7D1320DE52}"/>
              </a:ext>
            </a:extLst>
          </p:cNvPr>
          <p:cNvGraphicFramePr>
            <a:graphicFrameLocks noGrp="1"/>
          </p:cNvGraphicFramePr>
          <p:nvPr/>
        </p:nvGraphicFramePr>
        <p:xfrm>
          <a:off x="8274257" y="723907"/>
          <a:ext cx="9576071" cy="8872584"/>
        </p:xfrm>
        <a:graphic>
          <a:graphicData uri="http://schemas.openxmlformats.org/drawingml/2006/table">
            <a:tbl>
              <a:tblPr/>
              <a:tblGrid>
                <a:gridCol w="1608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6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764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1" noProof="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Estudo</a:t>
                      </a:r>
                      <a:endParaRPr lang="pt-BR" sz="2000" noProof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1" noProof="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Dose MgSO₄</a:t>
                      </a:r>
                      <a:endParaRPr lang="pt-BR" sz="2000" noProof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1" noProof="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Regime</a:t>
                      </a:r>
                      <a:endParaRPr lang="pt-BR" sz="2000" noProof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1" noProof="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Achado Principal</a:t>
                      </a:r>
                      <a:endParaRPr lang="pt-BR" sz="2000" noProof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22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Micuci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et al. (2019)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60 mg/kg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i="1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endParaRPr lang="pt-BR" sz="2000" b="0" i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↑BNM intenso</a:t>
                      </a:r>
                      <a:endParaRPr lang="pt-BR" sz="24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84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Czarnetzki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et al. (2010)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60 mg/kg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i="1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endParaRPr lang="pt-BR" sz="2000" b="0" i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↓ Latência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77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120s 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↑Duração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44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33 min</a:t>
                      </a:r>
                      <a:endParaRPr lang="pt-BR" sz="24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84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Gupta et al. (2006)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30 mg/kg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+ Manutenção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↑Duração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41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28 min</a:t>
                      </a:r>
                      <a:endParaRPr lang="pt-BR" sz="24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246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Rotava et al. (2013)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30 mg/kg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+ Manutenção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  <a:p>
                      <a:pPr marL="0" indent="0" algn="l">
                        <a:buNone/>
                      </a:pP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↓ Latência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144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187s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- Duração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</a:t>
                      </a: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Inalterada</a:t>
                      </a:r>
                      <a:endParaRPr lang="pt-BR" sz="24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7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Benette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et al. (2025)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30 mg/kg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i="1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endParaRPr lang="pt-BR" sz="2000" b="0" i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↓ Latência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40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53s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↑ Duração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: 61 </a:t>
                      </a:r>
                      <a:r>
                        <a:rPr lang="pt-BR" sz="24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vs</a:t>
                      </a:r>
                      <a:r>
                        <a:rPr lang="pt-BR" sz="24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38 min</a:t>
                      </a:r>
                      <a:endParaRPr lang="pt-BR" sz="24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4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Germano F. et al (2015)</a:t>
                      </a: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40 mg/kg</a:t>
                      </a: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Bolus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b="1" kern="1200" noProof="0" dirty="0">
                          <a:solidFill>
                            <a:srgbClr val="394A5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 Duração clínica</a:t>
                      </a:r>
                      <a:r>
                        <a:rPr lang="pt-BR" sz="2400" b="0" kern="1200" noProof="0" dirty="0">
                          <a:solidFill>
                            <a:srgbClr val="394A5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45 </a:t>
                      </a:r>
                      <a:r>
                        <a:rPr lang="pt-BR" sz="2400" b="0" kern="1200" noProof="0" dirty="0" err="1">
                          <a:solidFill>
                            <a:srgbClr val="394A5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pt-BR" sz="2400" b="0" kern="1200" noProof="0" dirty="0">
                          <a:solidFill>
                            <a:srgbClr val="394A5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37 min</a:t>
                      </a: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5964"/>
                  </a:ext>
                </a:extLst>
              </a:tr>
              <a:tr h="117584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Ryu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 et al. (2016)</a:t>
                      </a: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2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50 mg/kg + 15 mg/kg/</a:t>
                      </a:r>
                      <a:r>
                        <a:rPr lang="pt-BR" sz="2200" b="1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charset="0"/>
                          <a:cs typeface="Calibri Light" charset="0"/>
                        </a:rPr>
                        <a:t>h</a:t>
                      </a:r>
                      <a:endParaRPr lang="pt-BR" sz="2200" b="1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noProof="0" dirty="0" err="1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Bolus</a:t>
                      </a:r>
                      <a:r>
                        <a:rPr lang="pt-BR" sz="2000" b="0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 + Manutenção</a:t>
                      </a:r>
                      <a:endParaRPr lang="pt-BR" sz="2000" b="0" noProof="0" dirty="0">
                        <a:solidFill>
                          <a:srgbClr val="394A5A"/>
                        </a:solidFill>
                        <a:latin typeface="+mn-lt"/>
                        <a:ea typeface="Calibri Light" charset="0"/>
                        <a:cs typeface="Calibri Light" charset="0"/>
                      </a:endParaRP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↑ Relaxamento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pt-BR" sz="2400" b="1" noProof="0" dirty="0">
                          <a:solidFill>
                            <a:srgbClr val="394A5A"/>
                          </a:solidFill>
                          <a:latin typeface="+mn-lt"/>
                          <a:ea typeface="Calibri Light" pitchFamily="34" charset="-122"/>
                          <a:cs typeface="Calibri Light" pitchFamily="34" charset="-120"/>
                        </a:rPr>
                        <a:t>-   Duração inalterada </a:t>
                      </a:r>
                    </a:p>
                  </a:txBody>
                  <a:tcPr marL="182880" marR="182880" marT="91440" marB="9144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40185"/>
                  </a:ext>
                </a:extLst>
              </a:tr>
            </a:tbl>
          </a:graphicData>
        </a:graphic>
      </p:graphicFrame>
      <p:grpSp>
        <p:nvGrpSpPr>
          <p:cNvPr id="26" name="Group 38">
            <a:extLst>
              <a:ext uri="{FF2B5EF4-FFF2-40B4-BE49-F238E27FC236}">
                <a16:creationId xmlns:a16="http://schemas.microsoft.com/office/drawing/2014/main" id="{E48535C0-79EA-31A6-B324-15C9BA416E6B}"/>
              </a:ext>
            </a:extLst>
          </p:cNvPr>
          <p:cNvGrpSpPr/>
          <p:nvPr/>
        </p:nvGrpSpPr>
        <p:grpSpPr>
          <a:xfrm>
            <a:off x="437672" y="2781300"/>
            <a:ext cx="7588457" cy="4357699"/>
            <a:chOff x="0" y="0"/>
            <a:chExt cx="21604224" cy="2823325"/>
          </a:xfrm>
        </p:grpSpPr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624644A2-166E-AB82-A361-AB1ACC72AE33}"/>
                </a:ext>
              </a:extLst>
            </p:cNvPr>
            <p:cNvSpPr/>
            <p:nvPr/>
          </p:nvSpPr>
          <p:spPr>
            <a:xfrm>
              <a:off x="146304" y="6718"/>
              <a:ext cx="21457920" cy="2816607"/>
            </a:xfrm>
            <a:custGeom>
              <a:avLst/>
              <a:gdLst/>
              <a:ahLst/>
              <a:cxnLst/>
              <a:rect l="l" t="t" r="r" b="b"/>
              <a:pathLst>
                <a:path w="21457920" h="2816606">
                  <a:moveTo>
                    <a:pt x="0" y="0"/>
                  </a:moveTo>
                  <a:lnTo>
                    <a:pt x="21457920" y="0"/>
                  </a:lnTo>
                  <a:lnTo>
                    <a:pt x="21457920" y="2816606"/>
                  </a:lnTo>
                  <a:lnTo>
                    <a:pt x="0" y="2816606"/>
                  </a:lnTo>
                  <a:close/>
                </a:path>
              </a:pathLst>
            </a:custGeom>
            <a:solidFill>
              <a:srgbClr val="E8F5F3">
                <a:alpha val="42745"/>
              </a:srgb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05610BD5-29DC-0A73-9A0F-502F9D704AE6}"/>
                </a:ext>
              </a:extLst>
            </p:cNvPr>
            <p:cNvSpPr/>
            <p:nvPr/>
          </p:nvSpPr>
          <p:spPr>
            <a:xfrm>
              <a:off x="0" y="0"/>
              <a:ext cx="146304" cy="2816605"/>
            </a:xfrm>
            <a:custGeom>
              <a:avLst/>
              <a:gdLst/>
              <a:ahLst/>
              <a:cxnLst/>
              <a:rect l="l" t="t" r="r" b="b"/>
              <a:pathLst>
                <a:path w="146304" h="2816606">
                  <a:moveTo>
                    <a:pt x="0" y="0"/>
                  </a:moveTo>
                  <a:lnTo>
                    <a:pt x="146304" y="0"/>
                  </a:lnTo>
                  <a:lnTo>
                    <a:pt x="146304" y="2816606"/>
                  </a:lnTo>
                  <a:lnTo>
                    <a:pt x="0" y="2816606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9" name="TextBox 45">
              <a:extLst>
                <a:ext uri="{FF2B5EF4-FFF2-40B4-BE49-F238E27FC236}">
                  <a16:creationId xmlns:a16="http://schemas.microsoft.com/office/drawing/2014/main" id="{2F17CC50-6372-B668-9C4A-351036C3C0E7}"/>
                </a:ext>
              </a:extLst>
            </p:cNvPr>
            <p:cNvSpPr txBox="1"/>
            <p:nvPr/>
          </p:nvSpPr>
          <p:spPr>
            <a:xfrm>
              <a:off x="432257" y="113563"/>
              <a:ext cx="20238720" cy="8535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60"/>
                </a:lnSpc>
              </a:pPr>
              <a:r>
                <a:rPr lang="pt-BR" sz="2800" b="1" noProof="0" dirty="0" err="1">
                  <a:solidFill>
                    <a:srgbClr val="0E6E7C"/>
                  </a:solidFill>
                  <a:latin typeface="Calibri" panose="020F0502020204030204" pitchFamily="34" charset="0"/>
                  <a:ea typeface="Calibri (MS) Bold"/>
                  <a:cs typeface="Calibri" panose="020F0502020204030204" pitchFamily="34" charset="0"/>
                  <a:sym typeface="Calibri (MS) Bold"/>
                </a:rPr>
                <a:t>Heterogeniedade</a:t>
              </a:r>
              <a:r>
                <a:rPr lang="pt-BR" sz="2800" b="1" noProof="0" dirty="0">
                  <a:solidFill>
                    <a:srgbClr val="0E6E7C"/>
                  </a:solidFill>
                  <a:latin typeface="Calibri" panose="020F0502020204030204" pitchFamily="34" charset="0"/>
                  <a:ea typeface="Calibri (MS) Bold"/>
                  <a:cs typeface="Calibri" panose="020F0502020204030204" pitchFamily="34" charset="0"/>
                  <a:sym typeface="Calibri (MS) Bold"/>
                </a:rPr>
                <a:t> entre os estudos</a:t>
              </a:r>
            </a:p>
          </p:txBody>
        </p:sp>
        <p:sp>
          <p:nvSpPr>
            <p:cNvPr id="30" name="TextBox 46">
              <a:extLst>
                <a:ext uri="{FF2B5EF4-FFF2-40B4-BE49-F238E27FC236}">
                  <a16:creationId xmlns:a16="http://schemas.microsoft.com/office/drawing/2014/main" id="{5477872D-2702-E954-62E0-D7786AFB02D3}"/>
                </a:ext>
              </a:extLst>
            </p:cNvPr>
            <p:cNvSpPr txBox="1"/>
            <p:nvPr/>
          </p:nvSpPr>
          <p:spPr>
            <a:xfrm>
              <a:off x="432257" y="908214"/>
              <a:ext cx="20238719" cy="1671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b="1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Doses de MgSO₄ variando de </a:t>
              </a:r>
              <a:r>
                <a:rPr lang="pt-BR" sz="2800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30 a 60 mg/kg</a:t>
              </a:r>
            </a:p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Protocolos: </a:t>
              </a:r>
              <a:r>
                <a:rPr lang="pt-BR" sz="2800" noProof="0" dirty="0" err="1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bolus</a:t>
              </a:r>
              <a:r>
                <a:rPr lang="pt-BR" sz="2800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isolado vs. </a:t>
              </a:r>
              <a:r>
                <a:rPr lang="pt-BR" sz="2800" noProof="0" dirty="0" err="1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bolus</a:t>
              </a:r>
              <a:r>
                <a:rPr lang="pt-BR" sz="2800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+ infusão contínua</a:t>
              </a:r>
            </a:p>
            <a:p>
              <a:pPr marL="398235" lvl="1" indent="-199118" algn="l">
                <a:lnSpc>
                  <a:spcPct val="150000"/>
                </a:lnSpc>
                <a:buFont typeface="Arial"/>
                <a:buChar char="•"/>
              </a:pPr>
              <a:r>
                <a:rPr lang="pt-BR" sz="2800" noProof="0" dirty="0">
                  <a:solidFill>
                    <a:srgbClr val="0E6E7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Resultados inconsistentes entre estudos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80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1884" y="304800"/>
            <a:ext cx="17204234" cy="9677400"/>
          </a:xfrm>
          <a:prstGeom prst="roundRect">
            <a:avLst>
              <a:gd name="adj" fmla="val 118"/>
            </a:avLst>
          </a:prstGeom>
          <a:solidFill>
            <a:srgbClr val="FFFCF5"/>
          </a:solidFill>
          <a:ln w="7620">
            <a:solidFill>
              <a:srgbClr val="E5E0DF"/>
            </a:solidFill>
            <a:prstDash val="solid"/>
          </a:ln>
          <a:effectLst>
            <a:outerShdw blurRad="59690" dist="3937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pt-BR" sz="2250" noProof="0" dirty="0"/>
          </a:p>
        </p:txBody>
      </p:sp>
      <p:sp>
        <p:nvSpPr>
          <p:cNvPr id="6" name="Text 3"/>
          <p:cNvSpPr/>
          <p:nvPr/>
        </p:nvSpPr>
        <p:spPr>
          <a:xfrm>
            <a:off x="1475334" y="736386"/>
            <a:ext cx="6978849" cy="62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pt-BR" sz="3600" b="1" i="1" noProof="0" dirty="0">
                <a:solidFill>
                  <a:srgbClr val="0C6E7C"/>
                </a:solidFill>
                <a:latin typeface="Calibri" panose="020F0502020204030204" pitchFamily="34" charset="0"/>
                <a:ea typeface="Lato Bold" pitchFamily="34" charset="-122"/>
                <a:cs typeface="Calibri" panose="020F0502020204030204" pitchFamily="34" charset="0"/>
              </a:rPr>
              <a:t>Hipótese e Objetivos do Estudo</a:t>
            </a:r>
            <a:endParaRPr lang="pt-BR" sz="3600" i="1" noProof="0" dirty="0">
              <a:solidFill>
                <a:srgbClr val="0C6E7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CEE0850-9917-C9E0-0A37-0875F1AAE4C0}"/>
              </a:ext>
            </a:extLst>
          </p:cNvPr>
          <p:cNvGrpSpPr/>
          <p:nvPr/>
        </p:nvGrpSpPr>
        <p:grpSpPr>
          <a:xfrm>
            <a:off x="1472477" y="1660617"/>
            <a:ext cx="15222319" cy="1206045"/>
            <a:chOff x="1443902" y="2453957"/>
            <a:chExt cx="15222319" cy="1206045"/>
          </a:xfrm>
        </p:grpSpPr>
        <p:sp>
          <p:nvSpPr>
            <p:cNvPr id="7" name="Text 4"/>
            <p:cNvSpPr/>
            <p:nvPr/>
          </p:nvSpPr>
          <p:spPr>
            <a:xfrm>
              <a:off x="1628925" y="2453957"/>
              <a:ext cx="15037296" cy="12060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800" b="1" noProof="0" dirty="0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Hipótese</a:t>
              </a:r>
              <a:r>
                <a:rPr lang="pt-BR" sz="2800" noProof="0" dirty="0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: O MgSO₄ em </a:t>
              </a:r>
              <a:r>
                <a:rPr lang="pt-BR" sz="2800" noProof="0" dirty="0" err="1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bolus</a:t>
              </a:r>
              <a:r>
                <a:rPr lang="pt-BR" sz="2800" noProof="0" dirty="0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 </a:t>
              </a:r>
              <a:r>
                <a:rPr lang="pt-BR" sz="2800" noProof="0" dirty="0" err="1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pré</a:t>
              </a:r>
              <a:r>
                <a:rPr lang="pt-BR" sz="2800" noProof="0" dirty="0">
                  <a:solidFill>
                    <a:srgbClr val="0C6E7C"/>
                  </a:solidFill>
                  <a:latin typeface="Calibri" panose="020F0502020204030204" pitchFamily="34" charset="0"/>
                  <a:ea typeface="Montserrat" pitchFamily="34" charset="-122"/>
                  <a:cs typeface="Calibri" panose="020F0502020204030204" pitchFamily="34" charset="0"/>
                </a:rPr>
                <a:t>-indução potencializa o efeito farmacodinâmico do rocurônio de maneira dose-dependente, com perfil de segurança aceitável.</a:t>
              </a:r>
              <a:endParaRPr lang="pt-BR" sz="2800" noProof="0" dirty="0">
                <a:solidFill>
                  <a:srgbClr val="0C6E7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1443902" y="2455746"/>
              <a:ext cx="45719" cy="897434"/>
            </a:xfrm>
            <a:prstGeom prst="rect">
              <a:avLst/>
            </a:prstGeom>
            <a:solidFill>
              <a:srgbClr val="325F7B"/>
            </a:solidFill>
            <a:ln/>
          </p:spPr>
          <p:txBody>
            <a:bodyPr/>
            <a:lstStyle/>
            <a:p>
              <a:endParaRPr lang="pt-BR" sz="2250" noProof="0" dirty="0">
                <a:solidFill>
                  <a:srgbClr val="0C6E7C"/>
                </a:solidFill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99C1D3BB-5E66-5389-C5A2-F7B591326DF4}"/>
              </a:ext>
            </a:extLst>
          </p:cNvPr>
          <p:cNvGrpSpPr/>
          <p:nvPr/>
        </p:nvGrpSpPr>
        <p:grpSpPr>
          <a:xfrm>
            <a:off x="1518196" y="2792332"/>
            <a:ext cx="15337334" cy="2543778"/>
            <a:chOff x="1475334" y="3676948"/>
            <a:chExt cx="15337334" cy="2543778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02E27E3E-18E5-55DF-9F4D-27EFF4D29B81}"/>
                </a:ext>
              </a:extLst>
            </p:cNvPr>
            <p:cNvGrpSpPr/>
            <p:nvPr/>
          </p:nvGrpSpPr>
          <p:grpSpPr>
            <a:xfrm>
              <a:off x="1475334" y="3676948"/>
              <a:ext cx="7593658" cy="2240459"/>
              <a:chOff x="1475334" y="3676948"/>
              <a:chExt cx="7593658" cy="2240459"/>
            </a:xfrm>
          </p:grpSpPr>
          <p:sp>
            <p:nvSpPr>
              <p:cNvPr id="9" name="Shape 6"/>
              <p:cNvSpPr/>
              <p:nvPr/>
            </p:nvSpPr>
            <p:spPr>
              <a:xfrm>
                <a:off x="1475334" y="3676948"/>
                <a:ext cx="7593658" cy="2240459"/>
              </a:xfrm>
              <a:prstGeom prst="roundRect">
                <a:avLst>
                  <a:gd name="adj" fmla="val 510"/>
                </a:avLst>
              </a:prstGeom>
              <a:solidFill>
                <a:srgbClr val="F3EEE3"/>
              </a:solidFill>
              <a:ln w="15240">
                <a:solidFill>
                  <a:srgbClr val="D9D4C9"/>
                </a:solidFill>
                <a:prstDash val="solid"/>
              </a:ln>
            </p:spPr>
            <p:txBody>
              <a:bodyPr/>
              <a:lstStyle/>
              <a:p>
                <a:endParaRPr lang="pt-BR" sz="2250" noProof="0" dirty="0"/>
              </a:p>
            </p:txBody>
          </p:sp>
          <p:sp>
            <p:nvSpPr>
              <p:cNvPr id="10" name="Shape 7"/>
              <p:cNvSpPr/>
              <p:nvPr/>
            </p:nvSpPr>
            <p:spPr>
              <a:xfrm>
                <a:off x="1694409" y="3896023"/>
                <a:ext cx="600075" cy="600075"/>
              </a:xfrm>
              <a:prstGeom prst="roundRect">
                <a:avLst>
                  <a:gd name="adj" fmla="val 19045714"/>
                </a:avLst>
              </a:prstGeom>
              <a:solidFill>
                <a:srgbClr val="325F7B"/>
              </a:solidFill>
              <a:ln/>
            </p:spPr>
            <p:txBody>
              <a:bodyPr/>
              <a:lstStyle/>
              <a:p>
                <a:endParaRPr lang="pt-BR" sz="2250" noProof="0" dirty="0"/>
              </a:p>
            </p:txBody>
          </p:sp>
          <p:pic>
            <p:nvPicPr>
              <p:cNvPr id="11" name="Image 1" descr="preencod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59459" y="4061073"/>
                <a:ext cx="269974" cy="269974"/>
              </a:xfrm>
              <a:prstGeom prst="rect">
                <a:avLst/>
              </a:prstGeom>
            </p:spPr>
          </p:pic>
          <p:sp>
            <p:nvSpPr>
              <p:cNvPr id="12" name="Text 8"/>
              <p:cNvSpPr/>
              <p:nvPr/>
            </p:nvSpPr>
            <p:spPr>
              <a:xfrm>
                <a:off x="1694409" y="4646117"/>
                <a:ext cx="2500610" cy="3125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438"/>
                  </a:lnSpc>
                </a:pPr>
                <a:r>
                  <a:rPr lang="pt-BR" sz="1938" b="1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Lato Bold" pitchFamily="34" charset="-122"/>
                    <a:cs typeface="Calibri" panose="020F0502020204030204" pitchFamily="34" charset="0"/>
                  </a:rPr>
                  <a:t>Objetivo Geral</a:t>
                </a:r>
                <a:endParaRPr lang="pt-BR" sz="1938" b="1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Text 9"/>
              <p:cNvSpPr/>
              <p:nvPr/>
            </p:nvSpPr>
            <p:spPr>
              <a:xfrm>
                <a:off x="1694409" y="5048548"/>
                <a:ext cx="7155508" cy="71336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88"/>
                  </a:lnSpc>
                </a:pPr>
                <a:r>
                  <a:rPr lang="pt-BR" sz="2000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Avaliar impacto do MgSO₄ sobre parâmetros clínicos do bloqueio neuromuscular induzido por rocurônio 0,6 mg/kg</a:t>
                </a:r>
                <a:endParaRPr lang="pt-BR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96C27F7D-EC2B-ED02-B871-99A22AB5478C}"/>
                </a:ext>
              </a:extLst>
            </p:cNvPr>
            <p:cNvGrpSpPr/>
            <p:nvPr/>
          </p:nvGrpSpPr>
          <p:grpSpPr>
            <a:xfrm>
              <a:off x="9219010" y="3676948"/>
              <a:ext cx="7593658" cy="2240459"/>
              <a:chOff x="9219010" y="3676948"/>
              <a:chExt cx="7593658" cy="2240459"/>
            </a:xfrm>
          </p:grpSpPr>
          <p:sp>
            <p:nvSpPr>
              <p:cNvPr id="14" name="Shape 10"/>
              <p:cNvSpPr/>
              <p:nvPr/>
            </p:nvSpPr>
            <p:spPr>
              <a:xfrm>
                <a:off x="9219010" y="3676948"/>
                <a:ext cx="7593658" cy="2240459"/>
              </a:xfrm>
              <a:prstGeom prst="roundRect">
                <a:avLst>
                  <a:gd name="adj" fmla="val 510"/>
                </a:avLst>
              </a:prstGeom>
              <a:solidFill>
                <a:srgbClr val="F3EEE3"/>
              </a:solidFill>
              <a:ln w="15240">
                <a:solidFill>
                  <a:srgbClr val="D9D4C9"/>
                </a:solidFill>
                <a:prstDash val="solid"/>
              </a:ln>
            </p:spPr>
            <p:txBody>
              <a:bodyPr/>
              <a:lstStyle/>
              <a:p>
                <a:endParaRPr lang="pt-BR" sz="2250" noProof="0" dirty="0"/>
              </a:p>
            </p:txBody>
          </p:sp>
          <p:sp>
            <p:nvSpPr>
              <p:cNvPr id="15" name="Shape 11"/>
              <p:cNvSpPr/>
              <p:nvPr/>
            </p:nvSpPr>
            <p:spPr>
              <a:xfrm>
                <a:off x="9438085" y="3896023"/>
                <a:ext cx="600075" cy="600075"/>
              </a:xfrm>
              <a:prstGeom prst="roundRect">
                <a:avLst>
                  <a:gd name="adj" fmla="val 19045714"/>
                </a:avLst>
              </a:prstGeom>
              <a:solidFill>
                <a:srgbClr val="325F7B"/>
              </a:solidFill>
              <a:ln/>
            </p:spPr>
            <p:txBody>
              <a:bodyPr/>
              <a:lstStyle/>
              <a:p>
                <a:endParaRPr lang="pt-BR" sz="2250" noProof="0" dirty="0"/>
              </a:p>
            </p:txBody>
          </p:sp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603136" y="4061073"/>
                <a:ext cx="269974" cy="269974"/>
              </a:xfrm>
              <a:prstGeom prst="rect">
                <a:avLst/>
              </a:prstGeom>
            </p:spPr>
          </p:pic>
          <p:sp>
            <p:nvSpPr>
              <p:cNvPr id="17" name="Text 12"/>
              <p:cNvSpPr/>
              <p:nvPr/>
            </p:nvSpPr>
            <p:spPr>
              <a:xfrm>
                <a:off x="9438085" y="4646117"/>
                <a:ext cx="2500610" cy="3125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438"/>
                  </a:lnSpc>
                </a:pPr>
                <a:r>
                  <a:rPr lang="pt-BR" sz="1938" b="1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Lato Bold" pitchFamily="34" charset="-122"/>
                    <a:cs typeface="Calibri" panose="020F0502020204030204" pitchFamily="34" charset="0"/>
                  </a:rPr>
                  <a:t>Desfecho Primário</a:t>
                </a:r>
                <a:endParaRPr lang="pt-BR" sz="1938" b="1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Text 13"/>
              <p:cNvSpPr/>
              <p:nvPr/>
            </p:nvSpPr>
            <p:spPr>
              <a:xfrm>
                <a:off x="9438085" y="5048548"/>
                <a:ext cx="7155508" cy="27994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188"/>
                  </a:lnSpc>
                </a:pPr>
                <a:r>
                  <a:rPr lang="pt-BR" sz="2000" b="1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Tempo até T4/T1 &gt; 25%</a:t>
                </a:r>
                <a:endParaRPr lang="pt-BR" sz="2000" b="1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Text 14"/>
              <p:cNvSpPr/>
              <p:nvPr/>
            </p:nvSpPr>
            <p:spPr>
              <a:xfrm>
                <a:off x="9438085" y="5418386"/>
                <a:ext cx="7155508" cy="27994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188"/>
                  </a:lnSpc>
                </a:pPr>
                <a:r>
                  <a:rPr lang="pt-BR" sz="2000" noProof="0" dirty="0">
                    <a:solidFill>
                      <a:srgbClr val="2B4150"/>
                    </a:solidFill>
                    <a:latin typeface="Calibri" panose="020F0502020204030204" pitchFamily="34" charset="0"/>
                    <a:ea typeface="Montserrat" pitchFamily="34" charset="-122"/>
                    <a:cs typeface="Calibri" panose="020F0502020204030204" pitchFamily="34" charset="0"/>
                  </a:rPr>
                  <a:t>Recuperação parcial do BNM</a:t>
                </a:r>
                <a:endParaRPr lang="pt-BR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Shape 15"/>
            <p:cNvSpPr/>
            <p:nvPr/>
          </p:nvSpPr>
          <p:spPr>
            <a:xfrm>
              <a:off x="1475334" y="6186197"/>
              <a:ext cx="15337334" cy="34529"/>
            </a:xfrm>
            <a:prstGeom prst="rect">
              <a:avLst/>
            </a:prstGeom>
            <a:solidFill>
              <a:srgbClr val="2B4150">
                <a:alpha val="50000"/>
              </a:srgbClr>
            </a:solidFill>
            <a:ln/>
          </p:spPr>
          <p:txBody>
            <a:bodyPr/>
            <a:lstStyle/>
            <a:p>
              <a:endParaRPr lang="pt-BR" sz="2250" noProof="0" dirty="0"/>
            </a:p>
          </p:txBody>
        </p:sp>
      </p:grpSp>
      <p:sp>
        <p:nvSpPr>
          <p:cNvPr id="21" name="Text 16"/>
          <p:cNvSpPr/>
          <p:nvPr/>
        </p:nvSpPr>
        <p:spPr>
          <a:xfrm>
            <a:off x="1534389" y="5482677"/>
            <a:ext cx="257829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pt-BR" sz="1938" b="1" noProof="0" dirty="0">
                <a:solidFill>
                  <a:srgbClr val="124E73"/>
                </a:solidFill>
                <a:latin typeface="Calibri" panose="020F0502020204030204" pitchFamily="34" charset="0"/>
                <a:ea typeface="Lato Bold" pitchFamily="34" charset="-122"/>
                <a:cs typeface="Calibri" panose="020F0502020204030204" pitchFamily="34" charset="0"/>
              </a:rPr>
              <a:t>Desfechos Secundários</a:t>
            </a:r>
            <a:endParaRPr lang="pt-BR" sz="1938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Table 19">
            <a:extLst>
              <a:ext uri="{FF2B5EF4-FFF2-40B4-BE49-F238E27FC236}">
                <a16:creationId xmlns:a16="http://schemas.microsoft.com/office/drawing/2014/main" id="{94E79F4D-D14E-1133-932A-5E65E9AEB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231690"/>
              </p:ext>
            </p:extLst>
          </p:nvPr>
        </p:nvGraphicFramePr>
        <p:xfrm>
          <a:off x="1475334" y="5934966"/>
          <a:ext cx="15448775" cy="3751580"/>
        </p:xfrm>
        <a:graphic>
          <a:graphicData uri="http://schemas.openxmlformats.org/drawingml/2006/table">
            <a:tbl>
              <a:tblPr/>
              <a:tblGrid>
                <a:gridCol w="614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87"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Desfecho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1" noProof="0" dirty="0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Definição Operacional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Tempo até T4/T1 &lt; 25%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b="0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Início de ação </a:t>
                      </a:r>
                      <a:r>
                        <a:rPr lang="pt-BR" sz="1950" b="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do rocurônio</a:t>
                      </a:r>
                      <a:endParaRPr lang="pt-BR" sz="1100" b="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Tempo até TOF = 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Tempo para </a:t>
                      </a: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bloqueio completo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Duração com TOF = 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Período </a:t>
                      </a: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sem resposta ao TOF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Duração com CPT = 0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Bloqueio neuromuscular intenso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Tempo até TOF ≥ 2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Recuperação inicial do BNM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287">
                <a:tc>
                  <a:txBody>
                    <a:bodyPr/>
                    <a:lstStyle/>
                    <a:p>
                      <a:pPr algn="l">
                        <a:lnSpc>
                          <a:spcPts val="2340"/>
                        </a:lnSpc>
                        <a:defRPr/>
                      </a:pPr>
                      <a:r>
                        <a:rPr lang="pt-BR" sz="1950" b="1" spc="-11" noProof="0" dirty="0">
                          <a:solidFill>
                            <a:srgbClr val="3A4A5A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Eventos adversos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0"/>
                        </a:lnSpc>
                        <a:defRPr/>
                      </a:pPr>
                      <a:r>
                        <a:rPr lang="pt-BR" sz="1950" spc="-11" noProof="0" dirty="0">
                          <a:solidFill>
                            <a:srgbClr val="3A4A5A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Hipotensão e bradicardia</a:t>
                      </a:r>
                      <a:endParaRPr lang="pt-BR" sz="1100" noProof="0" dirty="0"/>
                    </a:p>
                  </a:txBody>
                  <a:tcPr marL="121920" marR="121920" marT="121920" marB="121920" anchor="ctr">
                    <a:lnL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" name="Shape 4">
            <a:extLst>
              <a:ext uri="{FF2B5EF4-FFF2-40B4-BE49-F238E27FC236}">
                <a16:creationId xmlns:a16="http://schemas.microsoft.com/office/drawing/2014/main" id="{1BD7272B-80B2-1690-33AD-D14DF2B7D397}"/>
              </a:ext>
            </a:extLst>
          </p:cNvPr>
          <p:cNvSpPr/>
          <p:nvPr/>
        </p:nvSpPr>
        <p:spPr>
          <a:xfrm>
            <a:off x="1503909" y="1361465"/>
            <a:ext cx="2556391" cy="0"/>
          </a:xfrm>
          <a:prstGeom prst="line">
            <a:avLst/>
          </a:prstGeom>
          <a:noFill/>
          <a:ln w="31750">
            <a:solidFill>
              <a:srgbClr val="E8783A"/>
            </a:solidFill>
            <a:prstDash val="solid"/>
          </a:ln>
        </p:spPr>
        <p:txBody>
          <a:bodyPr/>
          <a:lstStyle/>
          <a:p>
            <a:endParaRPr lang="pt-BR" sz="360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228600" y="1014942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958531" y="54645"/>
            <a:ext cx="16093440" cy="9858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394A5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MÉTODOS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4AC9ACC-0E03-1017-4AA3-99C93482E0A7}"/>
              </a:ext>
            </a:extLst>
          </p:cNvPr>
          <p:cNvGrpSpPr/>
          <p:nvPr/>
        </p:nvGrpSpPr>
        <p:grpSpPr>
          <a:xfrm>
            <a:off x="943291" y="930882"/>
            <a:ext cx="16093440" cy="543021"/>
            <a:chOff x="1097280" y="1309592"/>
            <a:chExt cx="16093440" cy="543021"/>
          </a:xfrm>
        </p:grpSpPr>
        <p:sp>
          <p:nvSpPr>
            <p:cNvPr id="11" name="TextBox 11"/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Delineamento do Estudo (PICO)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0A54B28F-110D-2726-1D9E-0658DF787BD9}"/>
              </a:ext>
            </a:extLst>
          </p:cNvPr>
          <p:cNvGrpSpPr/>
          <p:nvPr/>
        </p:nvGrpSpPr>
        <p:grpSpPr>
          <a:xfrm>
            <a:off x="685800" y="1883896"/>
            <a:ext cx="13427886" cy="7989715"/>
            <a:chOff x="896112" y="2377440"/>
            <a:chExt cx="16042244" cy="7946577"/>
          </a:xfrm>
        </p:grpSpPr>
        <p:sp>
          <p:nvSpPr>
            <p:cNvPr id="116" name="Shape 4">
              <a:extLst>
                <a:ext uri="{FF2B5EF4-FFF2-40B4-BE49-F238E27FC236}">
                  <a16:creationId xmlns:a16="http://schemas.microsoft.com/office/drawing/2014/main" id="{13650970-48A2-7003-4ADC-ED638048747E}"/>
                </a:ext>
              </a:extLst>
            </p:cNvPr>
            <p:cNvSpPr/>
            <p:nvPr/>
          </p:nvSpPr>
          <p:spPr>
            <a:xfrm>
              <a:off x="914400" y="2377440"/>
              <a:ext cx="12962453" cy="1737360"/>
            </a:xfrm>
            <a:prstGeom prst="rect">
              <a:avLst/>
            </a:prstGeom>
            <a:solidFill>
              <a:srgbClr val="F8F9FA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17" name="Shape 5">
              <a:extLst>
                <a:ext uri="{FF2B5EF4-FFF2-40B4-BE49-F238E27FC236}">
                  <a16:creationId xmlns:a16="http://schemas.microsoft.com/office/drawing/2014/main" id="{16F2E406-3F35-F0C8-0922-DAE94173F82C}"/>
                </a:ext>
              </a:extLst>
            </p:cNvPr>
            <p:cNvSpPr/>
            <p:nvPr/>
          </p:nvSpPr>
          <p:spPr>
            <a:xfrm>
              <a:off x="914400" y="2377440"/>
              <a:ext cx="219456" cy="1737360"/>
            </a:xfrm>
            <a:prstGeom prst="rect">
              <a:avLst/>
            </a:prstGeom>
            <a:solidFill>
              <a:srgbClr val="1A5276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18" name="Text 6">
              <a:extLst>
                <a:ext uri="{FF2B5EF4-FFF2-40B4-BE49-F238E27FC236}">
                  <a16:creationId xmlns:a16="http://schemas.microsoft.com/office/drawing/2014/main" id="{C7733B2C-1955-0919-B2AB-68FFABD42C4B}"/>
                </a:ext>
              </a:extLst>
            </p:cNvPr>
            <p:cNvSpPr/>
            <p:nvPr/>
          </p:nvSpPr>
          <p:spPr>
            <a:xfrm>
              <a:off x="1316736" y="2651760"/>
              <a:ext cx="914400" cy="1188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5600" b="1" noProof="0" dirty="0" err="1">
                  <a:solidFill>
                    <a:srgbClr val="1A5276"/>
                  </a:solidFill>
                  <a:latin typeface="Arial" pitchFamily="34" charset="0"/>
                  <a:ea typeface="ADLaM Display" panose="02010000000000000000" pitchFamily="2" charset="77"/>
                  <a:cs typeface="Arial" pitchFamily="34" charset="-120"/>
                </a:rPr>
                <a:t>P</a:t>
              </a:r>
              <a:endParaRPr lang="pt-BR" sz="5600" noProof="0" dirty="0"/>
            </a:p>
          </p:txBody>
        </p:sp>
        <p:sp>
          <p:nvSpPr>
            <p:cNvPr id="119" name="Text 7">
              <a:extLst>
                <a:ext uri="{FF2B5EF4-FFF2-40B4-BE49-F238E27FC236}">
                  <a16:creationId xmlns:a16="http://schemas.microsoft.com/office/drawing/2014/main" id="{2BC77543-04C4-1DFA-571E-72C7038DE719}"/>
                </a:ext>
              </a:extLst>
            </p:cNvPr>
            <p:cNvSpPr/>
            <p:nvPr/>
          </p:nvSpPr>
          <p:spPr>
            <a:xfrm>
              <a:off x="2286000" y="2596896"/>
              <a:ext cx="4572000" cy="6400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2400" b="1" noProof="0" dirty="0">
                  <a:solidFill>
                    <a:srgbClr val="2C3E50"/>
                  </a:solidFill>
                  <a:latin typeface="+mj-lt"/>
                  <a:ea typeface="Arial" pitchFamily="34" charset="-122"/>
                  <a:cs typeface="Arial" pitchFamily="34" charset="-120"/>
                </a:rPr>
                <a:t>POPULAÇÃO</a:t>
              </a:r>
              <a:endParaRPr lang="pt-BR" sz="2800" b="1" noProof="0" dirty="0">
                <a:latin typeface="+mj-lt"/>
              </a:endParaRPr>
            </a:p>
          </p:txBody>
        </p:sp>
        <p:sp>
          <p:nvSpPr>
            <p:cNvPr id="120" name="Text 8">
              <a:extLst>
                <a:ext uri="{FF2B5EF4-FFF2-40B4-BE49-F238E27FC236}">
                  <a16:creationId xmlns:a16="http://schemas.microsoft.com/office/drawing/2014/main" id="{57359628-5D61-A1F1-9B32-C875D348F34E}"/>
                </a:ext>
              </a:extLst>
            </p:cNvPr>
            <p:cNvSpPr/>
            <p:nvPr/>
          </p:nvSpPr>
          <p:spPr>
            <a:xfrm>
              <a:off x="2286000" y="3145536"/>
              <a:ext cx="14630400" cy="914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Adultos 18–65 anos  | ASA </a:t>
              </a:r>
              <a:r>
                <a:rPr lang="pt-BR" sz="2800" noProof="0" dirty="0" err="1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I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–II  |  IMC 18,5–35 kg/m²</a:t>
              </a:r>
              <a:endParaRPr lang="pt-BR" sz="2800" noProof="0" dirty="0"/>
            </a:p>
            <a:p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Cirurgias eletivas de pequeno/médio porte sob anestesia geral</a:t>
              </a:r>
              <a:endParaRPr lang="pt-BR" sz="2800" noProof="0" dirty="0"/>
            </a:p>
          </p:txBody>
        </p:sp>
        <p:sp>
          <p:nvSpPr>
            <p:cNvPr id="121" name="Shape 9">
              <a:extLst>
                <a:ext uri="{FF2B5EF4-FFF2-40B4-BE49-F238E27FC236}">
                  <a16:creationId xmlns:a16="http://schemas.microsoft.com/office/drawing/2014/main" id="{427B4FF2-500A-8009-1B4B-FBA113C24360}"/>
                </a:ext>
              </a:extLst>
            </p:cNvPr>
            <p:cNvSpPr/>
            <p:nvPr/>
          </p:nvSpPr>
          <p:spPr>
            <a:xfrm>
              <a:off x="914400" y="4419045"/>
              <a:ext cx="12962453" cy="1956816"/>
            </a:xfrm>
            <a:prstGeom prst="rect">
              <a:avLst/>
            </a:prstGeom>
            <a:solidFill>
              <a:srgbClr val="F8F9FA"/>
            </a:solidFill>
            <a:ln/>
          </p:spPr>
          <p:txBody>
            <a:bodyPr/>
            <a:lstStyle/>
            <a:p>
              <a:endParaRPr lang="pt-BR" sz="3600" noProof="0" dirty="0">
                <a:latin typeface="+mj-lt"/>
              </a:endParaRPr>
            </a:p>
          </p:txBody>
        </p:sp>
        <p:sp>
          <p:nvSpPr>
            <p:cNvPr id="122" name="Shape 10">
              <a:extLst>
                <a:ext uri="{FF2B5EF4-FFF2-40B4-BE49-F238E27FC236}">
                  <a16:creationId xmlns:a16="http://schemas.microsoft.com/office/drawing/2014/main" id="{C004F525-2882-75B6-50E8-BB32C6322F12}"/>
                </a:ext>
              </a:extLst>
            </p:cNvPr>
            <p:cNvSpPr/>
            <p:nvPr/>
          </p:nvSpPr>
          <p:spPr>
            <a:xfrm>
              <a:off x="896112" y="4400483"/>
              <a:ext cx="219456" cy="1976347"/>
            </a:xfrm>
            <a:prstGeom prst="rect">
              <a:avLst/>
            </a:prstGeom>
            <a:solidFill>
              <a:srgbClr val="17A589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23" name="Text 11">
              <a:extLst>
                <a:ext uri="{FF2B5EF4-FFF2-40B4-BE49-F238E27FC236}">
                  <a16:creationId xmlns:a16="http://schemas.microsoft.com/office/drawing/2014/main" id="{A0FDB566-FCF9-6FE5-80B1-E4B7F00490F1}"/>
                </a:ext>
              </a:extLst>
            </p:cNvPr>
            <p:cNvSpPr/>
            <p:nvPr/>
          </p:nvSpPr>
          <p:spPr>
            <a:xfrm>
              <a:off x="1316736" y="4608576"/>
              <a:ext cx="914400" cy="1188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5600" b="1" noProof="0" dirty="0" err="1">
                  <a:solidFill>
                    <a:srgbClr val="17A589"/>
                  </a:solidFill>
                  <a:latin typeface="Arial" pitchFamily="34" charset="0"/>
                  <a:ea typeface="ADLaM Display" panose="02010000000000000000" pitchFamily="2" charset="77"/>
                  <a:cs typeface="Arial" pitchFamily="34" charset="-120"/>
                </a:rPr>
                <a:t>I</a:t>
              </a:r>
              <a:endParaRPr lang="pt-BR" sz="5600" noProof="0" dirty="0"/>
            </a:p>
          </p:txBody>
        </p:sp>
        <p:sp>
          <p:nvSpPr>
            <p:cNvPr id="124" name="Text 12">
              <a:extLst>
                <a:ext uri="{FF2B5EF4-FFF2-40B4-BE49-F238E27FC236}">
                  <a16:creationId xmlns:a16="http://schemas.microsoft.com/office/drawing/2014/main" id="{1A55DA0C-32DA-D4C4-4E43-5B6822617C84}"/>
                </a:ext>
              </a:extLst>
            </p:cNvPr>
            <p:cNvSpPr/>
            <p:nvPr/>
          </p:nvSpPr>
          <p:spPr>
            <a:xfrm>
              <a:off x="2286411" y="4387108"/>
              <a:ext cx="4572000" cy="6400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2400" b="1" noProof="0" dirty="0">
                  <a:solidFill>
                    <a:srgbClr val="0D2036"/>
                  </a:solidFill>
                  <a:latin typeface="+mj-lt"/>
                  <a:ea typeface="Arial" pitchFamily="34" charset="-122"/>
                  <a:cs typeface="Arial" pitchFamily="34" charset="-120"/>
                </a:rPr>
                <a:t>INTERVENÇÃO</a:t>
              </a:r>
              <a:endParaRPr lang="pt-BR" sz="2400" noProof="0" dirty="0">
                <a:solidFill>
                  <a:srgbClr val="0D2036"/>
                </a:solidFill>
                <a:latin typeface="+mj-lt"/>
              </a:endParaRPr>
            </a:p>
          </p:txBody>
        </p:sp>
        <p:sp>
          <p:nvSpPr>
            <p:cNvPr id="125" name="Text 13">
              <a:extLst>
                <a:ext uri="{FF2B5EF4-FFF2-40B4-BE49-F238E27FC236}">
                  <a16:creationId xmlns:a16="http://schemas.microsoft.com/office/drawing/2014/main" id="{08563EDA-B8C9-40D2-D203-699CDA39F77B}"/>
                </a:ext>
              </a:extLst>
            </p:cNvPr>
            <p:cNvSpPr/>
            <p:nvPr/>
          </p:nvSpPr>
          <p:spPr>
            <a:xfrm>
              <a:off x="2307956" y="5001772"/>
              <a:ext cx="14630400" cy="11338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MgSO4 IV </a:t>
              </a:r>
              <a:r>
                <a:rPr lang="pt-BR" sz="2800" noProof="0" dirty="0" err="1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pré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-indução (infusão em 10 min)</a:t>
              </a:r>
              <a:endParaRPr lang="pt-BR" sz="2800" noProof="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800" b="1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SF30: 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30 mg/kg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800" b="1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SF50: 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50</a:t>
              </a:r>
              <a:r>
                <a:rPr lang="pt-BR" sz="2800" b="1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 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mg/kg</a:t>
              </a:r>
              <a:endParaRPr lang="pt-BR" sz="2800" noProof="0" dirty="0"/>
            </a:p>
          </p:txBody>
        </p:sp>
        <p:sp>
          <p:nvSpPr>
            <p:cNvPr id="126" name="Shape 14">
              <a:extLst>
                <a:ext uri="{FF2B5EF4-FFF2-40B4-BE49-F238E27FC236}">
                  <a16:creationId xmlns:a16="http://schemas.microsoft.com/office/drawing/2014/main" id="{508B1352-D28F-A292-4D9E-46512031A298}"/>
                </a:ext>
              </a:extLst>
            </p:cNvPr>
            <p:cNvSpPr/>
            <p:nvPr/>
          </p:nvSpPr>
          <p:spPr>
            <a:xfrm>
              <a:off x="914400" y="6680106"/>
              <a:ext cx="12962453" cy="1499616"/>
            </a:xfrm>
            <a:prstGeom prst="rect">
              <a:avLst/>
            </a:prstGeom>
            <a:solidFill>
              <a:srgbClr val="F8F9FA"/>
            </a:solidFill>
            <a:ln/>
          </p:spPr>
          <p:txBody>
            <a:bodyPr/>
            <a:lstStyle/>
            <a:p>
              <a:endParaRPr lang="pt-BR" sz="3600" noProof="0" dirty="0">
                <a:latin typeface="+mj-lt"/>
              </a:endParaRPr>
            </a:p>
          </p:txBody>
        </p:sp>
        <p:sp>
          <p:nvSpPr>
            <p:cNvPr id="127" name="Shape 15">
              <a:extLst>
                <a:ext uri="{FF2B5EF4-FFF2-40B4-BE49-F238E27FC236}">
                  <a16:creationId xmlns:a16="http://schemas.microsoft.com/office/drawing/2014/main" id="{2C294A1E-5625-12FF-C90C-2EA5205E269A}"/>
                </a:ext>
              </a:extLst>
            </p:cNvPr>
            <p:cNvSpPr/>
            <p:nvPr/>
          </p:nvSpPr>
          <p:spPr>
            <a:xfrm>
              <a:off x="914400" y="6662513"/>
              <a:ext cx="219456" cy="1535772"/>
            </a:xfrm>
            <a:prstGeom prst="rect">
              <a:avLst/>
            </a:prstGeom>
            <a:solidFill>
              <a:srgbClr val="5D6D7E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28" name="Text 16">
              <a:extLst>
                <a:ext uri="{FF2B5EF4-FFF2-40B4-BE49-F238E27FC236}">
                  <a16:creationId xmlns:a16="http://schemas.microsoft.com/office/drawing/2014/main" id="{F08E6772-32A1-E01F-EB30-D74A04963DCF}"/>
                </a:ext>
              </a:extLst>
            </p:cNvPr>
            <p:cNvSpPr/>
            <p:nvPr/>
          </p:nvSpPr>
          <p:spPr>
            <a:xfrm>
              <a:off x="1316736" y="6565392"/>
              <a:ext cx="914400" cy="1188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5600" b="1" noProof="0" dirty="0">
                  <a:solidFill>
                    <a:srgbClr val="5D6D7E"/>
                  </a:solidFill>
                  <a:latin typeface="Arial" pitchFamily="34" charset="0"/>
                  <a:ea typeface="ADLaM Display" panose="02010000000000000000" pitchFamily="2" charset="77"/>
                  <a:cs typeface="Arial" pitchFamily="34" charset="-120"/>
                </a:rPr>
                <a:t>C</a:t>
              </a:r>
              <a:endParaRPr lang="pt-BR" sz="5600" noProof="0" dirty="0"/>
            </a:p>
          </p:txBody>
        </p:sp>
        <p:sp>
          <p:nvSpPr>
            <p:cNvPr id="129" name="Text 17">
              <a:extLst>
                <a:ext uri="{FF2B5EF4-FFF2-40B4-BE49-F238E27FC236}">
                  <a16:creationId xmlns:a16="http://schemas.microsoft.com/office/drawing/2014/main" id="{73A0AAD7-AFED-599C-A90E-9D21BBFF3A26}"/>
                </a:ext>
              </a:extLst>
            </p:cNvPr>
            <p:cNvSpPr/>
            <p:nvPr/>
          </p:nvSpPr>
          <p:spPr>
            <a:xfrm>
              <a:off x="2286000" y="6643862"/>
              <a:ext cx="4572000" cy="6400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2400" b="1" noProof="0" dirty="0">
                  <a:solidFill>
                    <a:srgbClr val="0D2036"/>
                  </a:solidFill>
                  <a:latin typeface="+mj-lt"/>
                  <a:ea typeface="Arial" pitchFamily="34" charset="-122"/>
                  <a:cs typeface="Arial" pitchFamily="34" charset="-120"/>
                </a:rPr>
                <a:t>COMPARADOR</a:t>
              </a:r>
              <a:endParaRPr lang="pt-BR" sz="2800" b="1" noProof="0" dirty="0">
                <a:solidFill>
                  <a:srgbClr val="0D2036"/>
                </a:solidFill>
                <a:latin typeface="+mj-lt"/>
              </a:endParaRPr>
            </a:p>
          </p:txBody>
        </p:sp>
        <p:sp>
          <p:nvSpPr>
            <p:cNvPr id="130" name="Text 18">
              <a:extLst>
                <a:ext uri="{FF2B5EF4-FFF2-40B4-BE49-F238E27FC236}">
                  <a16:creationId xmlns:a16="http://schemas.microsoft.com/office/drawing/2014/main" id="{44A11587-D069-C679-6ADB-AFD678F1EDFB}"/>
                </a:ext>
              </a:extLst>
            </p:cNvPr>
            <p:cNvSpPr/>
            <p:nvPr/>
          </p:nvSpPr>
          <p:spPr>
            <a:xfrm>
              <a:off x="2286000" y="7344935"/>
              <a:ext cx="14630400" cy="4214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800" b="1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Solução salina 0,9% 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— 100 mL (placebo)</a:t>
              </a:r>
              <a:endParaRPr lang="pt-BR" sz="2800" noProof="0" dirty="0"/>
            </a:p>
          </p:txBody>
        </p:sp>
        <p:sp>
          <p:nvSpPr>
            <p:cNvPr id="131" name="Shape 19">
              <a:extLst>
                <a:ext uri="{FF2B5EF4-FFF2-40B4-BE49-F238E27FC236}">
                  <a16:creationId xmlns:a16="http://schemas.microsoft.com/office/drawing/2014/main" id="{AD0AB84F-3AC2-991E-BBE2-ED33FBC0094B}"/>
                </a:ext>
              </a:extLst>
            </p:cNvPr>
            <p:cNvSpPr/>
            <p:nvPr/>
          </p:nvSpPr>
          <p:spPr>
            <a:xfrm>
              <a:off x="914400" y="8483968"/>
              <a:ext cx="12962453" cy="1840049"/>
            </a:xfrm>
            <a:prstGeom prst="rect">
              <a:avLst/>
            </a:prstGeom>
            <a:solidFill>
              <a:srgbClr val="FEF5E7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32" name="Shape 20">
              <a:extLst>
                <a:ext uri="{FF2B5EF4-FFF2-40B4-BE49-F238E27FC236}">
                  <a16:creationId xmlns:a16="http://schemas.microsoft.com/office/drawing/2014/main" id="{E381B296-BD82-6517-61AE-B5E8A2A899D0}"/>
                </a:ext>
              </a:extLst>
            </p:cNvPr>
            <p:cNvSpPr/>
            <p:nvPr/>
          </p:nvSpPr>
          <p:spPr>
            <a:xfrm>
              <a:off x="914400" y="8483968"/>
              <a:ext cx="201168" cy="1840049"/>
            </a:xfrm>
            <a:prstGeom prst="rect">
              <a:avLst/>
            </a:prstGeom>
            <a:solidFill>
              <a:srgbClr val="E67E22"/>
            </a:solidFill>
            <a:ln/>
          </p:spPr>
          <p:txBody>
            <a:bodyPr/>
            <a:lstStyle/>
            <a:p>
              <a:endParaRPr lang="pt-BR" sz="3600" noProof="0" dirty="0"/>
            </a:p>
          </p:txBody>
        </p:sp>
        <p:sp>
          <p:nvSpPr>
            <p:cNvPr id="133" name="Text 21">
              <a:extLst>
                <a:ext uri="{FF2B5EF4-FFF2-40B4-BE49-F238E27FC236}">
                  <a16:creationId xmlns:a16="http://schemas.microsoft.com/office/drawing/2014/main" id="{3EF03DF4-B675-F2C4-49F2-55C1972A2AC4}"/>
                </a:ext>
              </a:extLst>
            </p:cNvPr>
            <p:cNvSpPr/>
            <p:nvPr/>
          </p:nvSpPr>
          <p:spPr>
            <a:xfrm>
              <a:off x="1316736" y="8522208"/>
              <a:ext cx="914400" cy="1188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5600" b="1" noProof="0" dirty="0">
                  <a:solidFill>
                    <a:srgbClr val="E67E22"/>
                  </a:solidFill>
                  <a:latin typeface="Arial" pitchFamily="34" charset="0"/>
                  <a:ea typeface="ADLaM Display" panose="02010000000000000000" pitchFamily="2" charset="77"/>
                  <a:cs typeface="Arial" pitchFamily="34" charset="-120"/>
                </a:rPr>
                <a:t>O</a:t>
              </a:r>
              <a:endParaRPr lang="pt-BR" sz="5600" noProof="0" dirty="0"/>
            </a:p>
          </p:txBody>
        </p:sp>
        <p:sp>
          <p:nvSpPr>
            <p:cNvPr id="134" name="Text 22">
              <a:extLst>
                <a:ext uri="{FF2B5EF4-FFF2-40B4-BE49-F238E27FC236}">
                  <a16:creationId xmlns:a16="http://schemas.microsoft.com/office/drawing/2014/main" id="{AF8676B6-9FF9-DA6F-6514-D9FE9E51CF8D}"/>
                </a:ext>
              </a:extLst>
            </p:cNvPr>
            <p:cNvSpPr/>
            <p:nvPr/>
          </p:nvSpPr>
          <p:spPr>
            <a:xfrm>
              <a:off x="2307956" y="8526193"/>
              <a:ext cx="4572000" cy="6400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pt-BR" sz="2400" b="1" noProof="0" dirty="0">
                  <a:solidFill>
                    <a:srgbClr val="2C3E50"/>
                  </a:solidFill>
                  <a:latin typeface="+mj-lt"/>
                  <a:ea typeface="Arial" pitchFamily="34" charset="-122"/>
                  <a:cs typeface="Arial" pitchFamily="34" charset="-120"/>
                </a:rPr>
                <a:t>DESFECHO PRIMÁRIO</a:t>
              </a:r>
              <a:endParaRPr lang="pt-BR" sz="2400" b="1" noProof="0" dirty="0">
                <a:latin typeface="+mj-lt"/>
              </a:endParaRPr>
            </a:p>
          </p:txBody>
        </p:sp>
        <p:sp>
          <p:nvSpPr>
            <p:cNvPr id="135" name="Text 23">
              <a:extLst>
                <a:ext uri="{FF2B5EF4-FFF2-40B4-BE49-F238E27FC236}">
                  <a16:creationId xmlns:a16="http://schemas.microsoft.com/office/drawing/2014/main" id="{CFD9A84B-5197-E11C-6A9A-8D4436C82B95}"/>
                </a:ext>
              </a:extLst>
            </p:cNvPr>
            <p:cNvSpPr/>
            <p:nvPr/>
          </p:nvSpPr>
          <p:spPr>
            <a:xfrm>
              <a:off x="2307956" y="9345168"/>
              <a:ext cx="11151103" cy="3388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pt-BR" sz="2800" b="1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Tempo até recuperação neuromuscular parcial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 </a:t>
              </a:r>
              <a:r>
                <a:rPr lang="pt-BR" sz="2800" b="1" noProof="0" dirty="0">
                  <a:solidFill>
                    <a:srgbClr val="E67E22"/>
                  </a:solidFill>
                  <a:ea typeface="Arial" pitchFamily="34" charset="-122"/>
                  <a:cs typeface="Arial" pitchFamily="34" charset="-120"/>
                </a:rPr>
                <a:t>(T4/T1 &gt; 25%)</a:t>
              </a:r>
              <a:r>
                <a:rPr lang="pt-BR" sz="2800" noProof="0" dirty="0">
                  <a:solidFill>
                    <a:srgbClr val="2C3E50"/>
                  </a:solidFill>
                  <a:ea typeface="Arial" pitchFamily="34" charset="-122"/>
                  <a:cs typeface="Arial" pitchFamily="34" charset="-120"/>
                </a:rPr>
                <a:t> após administração de rocurônio 0,6 mg/kg</a:t>
              </a:r>
              <a:endParaRPr lang="pt-BR" sz="2800" noProof="0" dirty="0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52CD268-08B8-FBA1-CF5A-89839BBAC62C}"/>
              </a:ext>
            </a:extLst>
          </p:cNvPr>
          <p:cNvGrpSpPr/>
          <p:nvPr/>
        </p:nvGrpSpPr>
        <p:grpSpPr>
          <a:xfrm>
            <a:off x="11584929" y="1965011"/>
            <a:ext cx="6096000" cy="3131631"/>
            <a:chOff x="1097280" y="7245667"/>
            <a:chExt cx="7252399" cy="1759054"/>
          </a:xfrm>
        </p:grpSpPr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0275394D-2339-AFA2-3125-2E6273260914}"/>
                </a:ext>
              </a:extLst>
            </p:cNvPr>
            <p:cNvSpPr/>
            <p:nvPr/>
          </p:nvSpPr>
          <p:spPr>
            <a:xfrm>
              <a:off x="1097280" y="7245667"/>
              <a:ext cx="7252399" cy="1759054"/>
            </a:xfrm>
            <a:custGeom>
              <a:avLst/>
              <a:gdLst/>
              <a:ahLst/>
              <a:cxnLst/>
              <a:rect l="l" t="t" r="r" b="b"/>
              <a:pathLst>
                <a:path w="10241280" h="3169920">
                  <a:moveTo>
                    <a:pt x="0" y="0"/>
                  </a:moveTo>
                  <a:lnTo>
                    <a:pt x="10241280" y="0"/>
                  </a:lnTo>
                  <a:lnTo>
                    <a:pt x="1024128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E8F5F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41" name="TextBox 96">
              <a:extLst>
                <a:ext uri="{FF2B5EF4-FFF2-40B4-BE49-F238E27FC236}">
                  <a16:creationId xmlns:a16="http://schemas.microsoft.com/office/drawing/2014/main" id="{2B64F3CD-B419-5130-F0D0-D99D23F1635F}"/>
                </a:ext>
              </a:extLst>
            </p:cNvPr>
            <p:cNvSpPr txBox="1"/>
            <p:nvPr/>
          </p:nvSpPr>
          <p:spPr>
            <a:xfrm>
              <a:off x="1878763" y="7443911"/>
              <a:ext cx="5999924" cy="15608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pt-BR" sz="2400" b="1" spc="-12" noProof="0" dirty="0">
                  <a:solidFill>
                    <a:srgbClr val="0E6E7C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Critérios de Exclusão: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400" b="1" noProof="0" dirty="0">
                  <a:solidFill>
                    <a:srgbClr val="394A5A"/>
                  </a:solidFill>
                </a:rPr>
                <a:t>Doenças neuromusculares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400" b="1" noProof="0" dirty="0">
                  <a:solidFill>
                    <a:srgbClr val="394A5A"/>
                  </a:solidFill>
                </a:rPr>
                <a:t>Disfunção renal/hepática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2400" b="1" noProof="0" dirty="0">
                  <a:solidFill>
                    <a:srgbClr val="394A5A"/>
                  </a:solidFill>
                </a:rPr>
                <a:t>Fármacos que interferem o BNM</a:t>
              </a:r>
              <a:endParaRPr lang="pt-BR" sz="2400" noProof="0" dirty="0">
                <a:solidFill>
                  <a:srgbClr val="394A5A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pt-BR" sz="2400" b="1" spc="-12" noProof="0" dirty="0">
                <a:solidFill>
                  <a:srgbClr val="3A4A5A"/>
                </a:solidFill>
                <a:latin typeface="TT Rounds Condensed"/>
                <a:ea typeface="TT Rounds Condensed"/>
                <a:cs typeface="TT Rounds Condensed"/>
                <a:sym typeface="TT Rounds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097280" y="385763"/>
            <a:ext cx="16093440" cy="9858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79"/>
              </a:lnSpc>
            </a:pPr>
            <a:r>
              <a:rPr lang="pt-BR" sz="2400" b="1" noProof="0" dirty="0">
                <a:solidFill>
                  <a:srgbClr val="0D21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MÉTODOS</a:t>
            </a: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EDDEC81F-76C6-4260-F527-E4C7C44B18FD}"/>
              </a:ext>
            </a:extLst>
          </p:cNvPr>
          <p:cNvGrpSpPr/>
          <p:nvPr/>
        </p:nvGrpSpPr>
        <p:grpSpPr>
          <a:xfrm>
            <a:off x="1097280" y="1309592"/>
            <a:ext cx="16093440" cy="543021"/>
            <a:chOff x="1097280" y="1309592"/>
            <a:chExt cx="16093440" cy="543021"/>
          </a:xfrm>
        </p:grpSpPr>
        <p:sp>
          <p:nvSpPr>
            <p:cNvPr id="11" name="TextBox 11"/>
            <p:cNvSpPr txBox="1"/>
            <p:nvPr/>
          </p:nvSpPr>
          <p:spPr>
            <a:xfrm>
              <a:off x="1097280" y="1309592"/>
              <a:ext cx="16093440" cy="519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pt-BR" sz="3200" b="1" i="1" spc="-13" noProof="0" dirty="0">
                  <a:solidFill>
                    <a:srgbClr val="0E6E7C"/>
                  </a:solidFill>
                  <a:latin typeface="+mj-lt"/>
                  <a:ea typeface="TT Rounds Condensed Italics"/>
                  <a:cs typeface="TT Rounds Condensed Italics"/>
                  <a:sym typeface="TT Rounds Condensed Italics"/>
                </a:rPr>
                <a:t>Desenho do Estudo e População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97281" y="1804988"/>
              <a:ext cx="2194560" cy="47625"/>
            </a:xfrm>
            <a:custGeom>
              <a:avLst/>
              <a:gdLst/>
              <a:ahLst/>
              <a:cxnLst/>
              <a:rect l="l" t="t" r="r" b="b"/>
              <a:pathLst>
                <a:path w="2926080" h="63500">
                  <a:moveTo>
                    <a:pt x="0" y="0"/>
                  </a:moveTo>
                  <a:lnTo>
                    <a:pt x="2926080" y="0"/>
                  </a:lnTo>
                  <a:lnTo>
                    <a:pt x="292608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8783A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6F69C1B9-AE3B-C73E-65AC-B8AB86272D38}"/>
              </a:ext>
            </a:extLst>
          </p:cNvPr>
          <p:cNvGrpSpPr/>
          <p:nvPr/>
        </p:nvGrpSpPr>
        <p:grpSpPr>
          <a:xfrm>
            <a:off x="1097280" y="2158841"/>
            <a:ext cx="7498080" cy="950119"/>
            <a:chOff x="1097280" y="2158841"/>
            <a:chExt cx="7498080" cy="950119"/>
          </a:xfrm>
        </p:grpSpPr>
        <p:sp>
          <p:nvSpPr>
            <p:cNvPr id="20" name="Freeform 20"/>
            <p:cNvSpPr/>
            <p:nvPr/>
          </p:nvSpPr>
          <p:spPr>
            <a:xfrm>
              <a:off x="1097280" y="2194560"/>
              <a:ext cx="109728" cy="914400"/>
            </a:xfrm>
            <a:custGeom>
              <a:avLst/>
              <a:gdLst/>
              <a:ahLst/>
              <a:cxnLst/>
              <a:rect l="l" t="t" r="r" b="b"/>
              <a:pathLst>
                <a:path w="146304" h="1219200">
                  <a:moveTo>
                    <a:pt x="0" y="0"/>
                  </a:moveTo>
                  <a:lnTo>
                    <a:pt x="146304" y="0"/>
                  </a:lnTo>
                  <a:lnTo>
                    <a:pt x="14630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63040" y="2158841"/>
              <a:ext cx="2194560" cy="9501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b="1" noProof="0" dirty="0">
                  <a:solidFill>
                    <a:srgbClr val="0E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Desenho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91841" y="2187416"/>
              <a:ext cx="5303519" cy="9215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spc="-12" noProof="0" dirty="0">
                  <a:solidFill>
                    <a:srgbClr val="394A5A"/>
                  </a:solidFill>
                  <a:ea typeface="TT Rounds Condensed"/>
                  <a:cs typeface="Calibri" panose="020F0502020204030204" pitchFamily="34" charset="0"/>
                  <a:sym typeface="TT Rounds Condensed"/>
                </a:rPr>
                <a:t>ECR, duplo-cego, placebo-controlado, paralelo 1:1:1 de superioridade</a:t>
              </a: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6C2226D7-C424-AC77-58CA-2BAAA5939DA2}"/>
              </a:ext>
            </a:extLst>
          </p:cNvPr>
          <p:cNvGrpSpPr/>
          <p:nvPr/>
        </p:nvGrpSpPr>
        <p:grpSpPr>
          <a:xfrm>
            <a:off x="1097280" y="3256121"/>
            <a:ext cx="7498080" cy="950119"/>
            <a:chOff x="1097280" y="3256121"/>
            <a:chExt cx="7498080" cy="950119"/>
          </a:xfrm>
        </p:grpSpPr>
        <p:sp>
          <p:nvSpPr>
            <p:cNvPr id="30" name="Freeform 30"/>
            <p:cNvSpPr/>
            <p:nvPr/>
          </p:nvSpPr>
          <p:spPr>
            <a:xfrm>
              <a:off x="1097280" y="3291840"/>
              <a:ext cx="109728" cy="914400"/>
            </a:xfrm>
            <a:custGeom>
              <a:avLst/>
              <a:gdLst/>
              <a:ahLst/>
              <a:cxnLst/>
              <a:rect l="l" t="t" r="r" b="b"/>
              <a:pathLst>
                <a:path w="146304" h="1219200">
                  <a:moveTo>
                    <a:pt x="0" y="0"/>
                  </a:moveTo>
                  <a:lnTo>
                    <a:pt x="146304" y="0"/>
                  </a:lnTo>
                  <a:lnTo>
                    <a:pt x="14630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463040" y="3256121"/>
              <a:ext cx="2194560" cy="9501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b="1" noProof="0" dirty="0">
                  <a:solidFill>
                    <a:srgbClr val="0E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Local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3291841" y="3284696"/>
              <a:ext cx="5303519" cy="9215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399"/>
                </a:lnSpc>
              </a:pP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Hospital da Restauração, Recife-PE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1A3D060-8931-99BE-1279-DB874D3802D6}"/>
              </a:ext>
            </a:extLst>
          </p:cNvPr>
          <p:cNvGrpSpPr/>
          <p:nvPr/>
        </p:nvGrpSpPr>
        <p:grpSpPr>
          <a:xfrm>
            <a:off x="1097280" y="4353401"/>
            <a:ext cx="7498080" cy="950119"/>
            <a:chOff x="1097280" y="4353401"/>
            <a:chExt cx="7498080" cy="950119"/>
          </a:xfrm>
        </p:grpSpPr>
        <p:sp>
          <p:nvSpPr>
            <p:cNvPr id="40" name="Freeform 40"/>
            <p:cNvSpPr/>
            <p:nvPr/>
          </p:nvSpPr>
          <p:spPr>
            <a:xfrm>
              <a:off x="1097280" y="4389120"/>
              <a:ext cx="109728" cy="914400"/>
            </a:xfrm>
            <a:custGeom>
              <a:avLst/>
              <a:gdLst/>
              <a:ahLst/>
              <a:cxnLst/>
              <a:rect l="l" t="t" r="r" b="b"/>
              <a:pathLst>
                <a:path w="146304" h="1219200">
                  <a:moveTo>
                    <a:pt x="0" y="0"/>
                  </a:moveTo>
                  <a:lnTo>
                    <a:pt x="146304" y="0"/>
                  </a:lnTo>
                  <a:lnTo>
                    <a:pt x="14630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63040" y="4353401"/>
              <a:ext cx="2194560" cy="9501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b="1" noProof="0" dirty="0">
                  <a:solidFill>
                    <a:srgbClr val="0E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Período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443224" y="4381976"/>
              <a:ext cx="5152136" cy="9215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Julho a Dezembro de 2025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67804E9-FC77-0277-F33F-673DA21995BC}"/>
              </a:ext>
            </a:extLst>
          </p:cNvPr>
          <p:cNvGrpSpPr/>
          <p:nvPr/>
        </p:nvGrpSpPr>
        <p:grpSpPr>
          <a:xfrm>
            <a:off x="1097280" y="5450681"/>
            <a:ext cx="7498080" cy="950119"/>
            <a:chOff x="1097280" y="5450681"/>
            <a:chExt cx="7498080" cy="950119"/>
          </a:xfrm>
        </p:grpSpPr>
        <p:sp>
          <p:nvSpPr>
            <p:cNvPr id="50" name="Freeform 50"/>
            <p:cNvSpPr/>
            <p:nvPr/>
          </p:nvSpPr>
          <p:spPr>
            <a:xfrm>
              <a:off x="1097280" y="5486400"/>
              <a:ext cx="109728" cy="914400"/>
            </a:xfrm>
            <a:custGeom>
              <a:avLst/>
              <a:gdLst/>
              <a:ahLst/>
              <a:cxnLst/>
              <a:rect l="l" t="t" r="r" b="b"/>
              <a:pathLst>
                <a:path w="146304" h="1219200">
                  <a:moveTo>
                    <a:pt x="0" y="0"/>
                  </a:moveTo>
                  <a:lnTo>
                    <a:pt x="146304" y="0"/>
                  </a:lnTo>
                  <a:lnTo>
                    <a:pt x="14630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E6E7C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463040" y="5450681"/>
              <a:ext cx="2194560" cy="9501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99"/>
                </a:lnSpc>
              </a:pPr>
              <a:r>
                <a:rPr lang="pt-BR" sz="2400" b="1" noProof="0" dirty="0">
                  <a:solidFill>
                    <a:srgbClr val="0E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Aprovação</a:t>
              </a:r>
              <a:r>
                <a:rPr lang="pt-BR" sz="1999" b="1" noProof="0" dirty="0">
                  <a:solidFill>
                    <a:srgbClr val="0E6E7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CEP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3536899" y="5479256"/>
              <a:ext cx="5058461" cy="9215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399"/>
                </a:lnSpc>
              </a:pP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Aprovado pelo CEP (Junho 2025) </a:t>
              </a: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65C6584C-68A5-98C5-F1E2-C61B29C1EC70}"/>
              </a:ext>
            </a:extLst>
          </p:cNvPr>
          <p:cNvGrpSpPr/>
          <p:nvPr/>
        </p:nvGrpSpPr>
        <p:grpSpPr>
          <a:xfrm>
            <a:off x="10507980" y="1682353"/>
            <a:ext cx="6938772" cy="5985653"/>
            <a:chOff x="9509760" y="2165985"/>
            <a:chExt cx="5620512" cy="6292215"/>
          </a:xfrm>
        </p:grpSpPr>
        <p:grpSp>
          <p:nvGrpSpPr>
            <p:cNvPr id="59" name="Group 59"/>
            <p:cNvGrpSpPr/>
            <p:nvPr/>
          </p:nvGrpSpPr>
          <p:grpSpPr>
            <a:xfrm>
              <a:off x="9509760" y="2165985"/>
              <a:ext cx="5620512" cy="851535"/>
              <a:chOff x="0" y="-38100"/>
              <a:chExt cx="10241280" cy="113538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241280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241280" h="1097280">
                    <a:moveTo>
                      <a:pt x="0" y="0"/>
                    </a:moveTo>
                    <a:lnTo>
                      <a:pt x="10241280" y="0"/>
                    </a:lnTo>
                    <a:lnTo>
                      <a:pt x="10241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solidFill>
                <a:srgbClr val="0D2137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10241280" cy="1135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pt-BR" sz="2400" b="1" noProof="0" dirty="0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GRUPOS (3 braços paralelos)</a:t>
                </a:r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3B10D51B-FB7A-7AAA-05FD-F8EB08C87877}"/>
                </a:ext>
              </a:extLst>
            </p:cNvPr>
            <p:cNvGrpSpPr/>
            <p:nvPr/>
          </p:nvGrpSpPr>
          <p:grpSpPr>
            <a:xfrm>
              <a:off x="9509760" y="3339084"/>
              <a:ext cx="5620512" cy="5119116"/>
              <a:chOff x="10058400" y="3383280"/>
              <a:chExt cx="6583680" cy="4846320"/>
            </a:xfrm>
          </p:grpSpPr>
          <p:grpSp>
            <p:nvGrpSpPr>
              <p:cNvPr id="104" name="Agrupar 103">
                <a:extLst>
                  <a:ext uri="{FF2B5EF4-FFF2-40B4-BE49-F238E27FC236}">
                    <a16:creationId xmlns:a16="http://schemas.microsoft.com/office/drawing/2014/main" id="{16BE818C-3CC8-4D4C-7039-F08C0EC81CCC}"/>
                  </a:ext>
                </a:extLst>
              </p:cNvPr>
              <p:cNvGrpSpPr/>
              <p:nvPr/>
            </p:nvGrpSpPr>
            <p:grpSpPr>
              <a:xfrm>
                <a:off x="10058400" y="3383280"/>
                <a:ext cx="6583680" cy="1371600"/>
                <a:chOff x="10058400" y="3383280"/>
                <a:chExt cx="6583680" cy="1371600"/>
              </a:xfrm>
            </p:grpSpPr>
            <p:grpSp>
              <p:nvGrpSpPr>
                <p:cNvPr id="102" name="Agrupar 101">
                  <a:extLst>
                    <a:ext uri="{FF2B5EF4-FFF2-40B4-BE49-F238E27FC236}">
                      <a16:creationId xmlns:a16="http://schemas.microsoft.com/office/drawing/2014/main" id="{16A2008B-D8C0-14D2-A083-CE7EA482C66E}"/>
                    </a:ext>
                  </a:extLst>
                </p:cNvPr>
                <p:cNvGrpSpPr/>
                <p:nvPr/>
              </p:nvGrpSpPr>
              <p:grpSpPr>
                <a:xfrm>
                  <a:off x="10058400" y="3383280"/>
                  <a:ext cx="6583680" cy="1371600"/>
                  <a:chOff x="10058400" y="3383280"/>
                  <a:chExt cx="6583680" cy="1371600"/>
                </a:xfrm>
              </p:grpSpPr>
              <p:sp>
                <p:nvSpPr>
                  <p:cNvPr id="63" name="Freeform 63"/>
                  <p:cNvSpPr/>
                  <p:nvPr/>
                </p:nvSpPr>
                <p:spPr>
                  <a:xfrm>
                    <a:off x="10058400" y="3383280"/>
                    <a:ext cx="6583680" cy="137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8240" h="1828800">
                        <a:moveTo>
                          <a:pt x="0" y="0"/>
                        </a:moveTo>
                        <a:lnTo>
                          <a:pt x="8778240" y="0"/>
                        </a:lnTo>
                        <a:lnTo>
                          <a:pt x="8778240" y="1828800"/>
                        </a:lnTo>
                        <a:lnTo>
                          <a:pt x="0" y="1828800"/>
                        </a:lnTo>
                        <a:close/>
                      </a:path>
                    </a:pathLst>
                  </a:custGeom>
                  <a:solidFill>
                    <a:srgbClr val="F4F8F9"/>
                  </a:solidFill>
                </p:spPr>
                <p:txBody>
                  <a:bodyPr/>
                  <a:lstStyle/>
                  <a:p>
                    <a:endParaRPr lang="pt-BR" noProof="0" dirty="0"/>
                  </a:p>
                </p:txBody>
              </p:sp>
              <p:sp>
                <p:nvSpPr>
                  <p:cNvPr id="65" name="Freeform 65"/>
                  <p:cNvSpPr/>
                  <p:nvPr/>
                </p:nvSpPr>
                <p:spPr>
                  <a:xfrm>
                    <a:off x="10058400" y="3383280"/>
                    <a:ext cx="109728" cy="137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04" h="1828800">
                        <a:moveTo>
                          <a:pt x="0" y="0"/>
                        </a:moveTo>
                        <a:lnTo>
                          <a:pt x="146304" y="0"/>
                        </a:lnTo>
                        <a:lnTo>
                          <a:pt x="146304" y="1828800"/>
                        </a:lnTo>
                        <a:lnTo>
                          <a:pt x="0" y="1828800"/>
                        </a:lnTo>
                        <a:close/>
                      </a:path>
                    </a:pathLst>
                  </a:custGeom>
                  <a:solidFill>
                    <a:srgbClr val="5A6B7A"/>
                  </a:solidFill>
                </p:spPr>
                <p:txBody>
                  <a:bodyPr/>
                  <a:lstStyle/>
                  <a:p>
                    <a:endParaRPr lang="pt-BR" noProof="0" dirty="0"/>
                  </a:p>
                </p:txBody>
              </p:sp>
              <p:sp>
                <p:nvSpPr>
                  <p:cNvPr id="68" name="TextBox 68"/>
                  <p:cNvSpPr txBox="1"/>
                  <p:nvPr/>
                </p:nvSpPr>
                <p:spPr>
                  <a:xfrm>
                    <a:off x="10424160" y="3384137"/>
                    <a:ext cx="6035040" cy="584359"/>
                  </a:xfrm>
                  <a:prstGeom prst="rect">
                    <a:avLst/>
                  </a:prstGeom>
                </p:spPr>
                <p:txBody>
                  <a:bodyPr lIns="0" tIns="0" rIns="0" bIns="0" rtlCol="0" anchor="ctr"/>
                  <a:lstStyle/>
                  <a:p>
                    <a:pPr algn="l">
                      <a:lnSpc>
                        <a:spcPts val="2640"/>
                      </a:lnSpc>
                    </a:pPr>
                    <a:r>
                      <a:rPr lang="pt-BR" sz="2800" b="1" noProof="0" dirty="0">
                        <a:solidFill>
                          <a:srgbClr val="5A6B7A"/>
                        </a:solidFill>
                        <a:latin typeface="Calibri (MS) Bold"/>
                        <a:ea typeface="Calibri (MS) Bold"/>
                        <a:cs typeface="Calibri (MS) Bold"/>
                        <a:sym typeface="Calibri (MS) Bold"/>
                      </a:rPr>
                      <a:t>GC – Grupo Controle</a:t>
                    </a:r>
                  </a:p>
                </p:txBody>
              </p:sp>
            </p:grpSp>
            <p:sp>
              <p:nvSpPr>
                <p:cNvPr id="71" name="TextBox 71"/>
                <p:cNvSpPr txBox="1"/>
                <p:nvPr/>
              </p:nvSpPr>
              <p:spPr>
                <a:xfrm>
                  <a:off x="10424160" y="3931920"/>
                  <a:ext cx="6035040" cy="73152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Solução salina 0,9%</a:t>
                  </a:r>
                </a:p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100 mL — Controle</a:t>
                  </a:r>
                </a:p>
              </p:txBody>
            </p:sp>
          </p:grpSp>
          <p:grpSp>
            <p:nvGrpSpPr>
              <p:cNvPr id="105" name="Agrupar 104">
                <a:extLst>
                  <a:ext uri="{FF2B5EF4-FFF2-40B4-BE49-F238E27FC236}">
                    <a16:creationId xmlns:a16="http://schemas.microsoft.com/office/drawing/2014/main" id="{2C26EC14-BCFD-E872-A4D5-9EFF92FBE92F}"/>
                  </a:ext>
                </a:extLst>
              </p:cNvPr>
              <p:cNvGrpSpPr/>
              <p:nvPr/>
            </p:nvGrpSpPr>
            <p:grpSpPr>
              <a:xfrm>
                <a:off x="10058400" y="5120640"/>
                <a:ext cx="6583680" cy="1371600"/>
                <a:chOff x="10058400" y="5120640"/>
                <a:chExt cx="6583680" cy="1371600"/>
              </a:xfrm>
            </p:grpSpPr>
            <p:sp>
              <p:nvSpPr>
                <p:cNvPr id="73" name="Freeform 73"/>
                <p:cNvSpPr/>
                <p:nvPr/>
              </p:nvSpPr>
              <p:spPr>
                <a:xfrm>
                  <a:off x="10058400" y="5120640"/>
                  <a:ext cx="6583680" cy="137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240" h="1828800">
                      <a:moveTo>
                        <a:pt x="0" y="0"/>
                      </a:moveTo>
                      <a:lnTo>
                        <a:pt x="8778240" y="0"/>
                      </a:lnTo>
                      <a:lnTo>
                        <a:pt x="8778240" y="1828800"/>
                      </a:lnTo>
                      <a:lnTo>
                        <a:pt x="0" y="1828800"/>
                      </a:lnTo>
                      <a:close/>
                    </a:path>
                  </a:pathLst>
                </a:custGeom>
                <a:solidFill>
                  <a:srgbClr val="F4F8F9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75" name="Freeform 75"/>
                <p:cNvSpPr/>
                <p:nvPr/>
              </p:nvSpPr>
              <p:spPr>
                <a:xfrm>
                  <a:off x="10058400" y="5120640"/>
                  <a:ext cx="109728" cy="137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04" h="1828800">
                      <a:moveTo>
                        <a:pt x="0" y="0"/>
                      </a:moveTo>
                      <a:lnTo>
                        <a:pt x="146304" y="0"/>
                      </a:lnTo>
                      <a:lnTo>
                        <a:pt x="146304" y="1828800"/>
                      </a:lnTo>
                      <a:lnTo>
                        <a:pt x="0" y="1828800"/>
                      </a:lnTo>
                      <a:close/>
                    </a:path>
                  </a:pathLst>
                </a:custGeom>
                <a:solidFill>
                  <a:srgbClr val="0E6E7C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78" name="TextBox 78"/>
                <p:cNvSpPr txBox="1"/>
                <p:nvPr/>
              </p:nvSpPr>
              <p:spPr>
                <a:xfrm>
                  <a:off x="10424160" y="5121497"/>
                  <a:ext cx="6035040" cy="584359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l">
                    <a:lnSpc>
                      <a:spcPts val="2640"/>
                    </a:lnSpc>
                  </a:pPr>
                  <a:r>
                    <a:rPr lang="pt-BR" sz="2800" b="1" noProof="0" dirty="0">
                      <a:solidFill>
                        <a:srgbClr val="0E6E7C"/>
                      </a:solidFill>
                      <a:latin typeface="Calibri (MS) Bold"/>
                      <a:ea typeface="Calibri (MS) Bold"/>
                      <a:cs typeface="Calibri (MS) Bold"/>
                      <a:sym typeface="Calibri (MS) Bold"/>
                    </a:rPr>
                    <a:t>SF30 – MgSO4 30 mg/kg</a:t>
                  </a:r>
                </a:p>
              </p:txBody>
            </p:sp>
            <p:sp>
              <p:nvSpPr>
                <p:cNvPr id="81" name="TextBox 81"/>
                <p:cNvSpPr txBox="1"/>
                <p:nvPr/>
              </p:nvSpPr>
              <p:spPr>
                <a:xfrm>
                  <a:off x="10424160" y="5669280"/>
                  <a:ext cx="6035040" cy="73152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MgSO₄ 30 mg/kg</a:t>
                  </a:r>
                </a:p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100 mL — Dose baixa</a:t>
                  </a:r>
                </a:p>
              </p:txBody>
            </p:sp>
          </p:grpSp>
          <p:grpSp>
            <p:nvGrpSpPr>
              <p:cNvPr id="106" name="Agrupar 105">
                <a:extLst>
                  <a:ext uri="{FF2B5EF4-FFF2-40B4-BE49-F238E27FC236}">
                    <a16:creationId xmlns:a16="http://schemas.microsoft.com/office/drawing/2014/main" id="{F88E7E78-044A-9BE0-C98E-80E51EBB0670}"/>
                  </a:ext>
                </a:extLst>
              </p:cNvPr>
              <p:cNvGrpSpPr/>
              <p:nvPr/>
            </p:nvGrpSpPr>
            <p:grpSpPr>
              <a:xfrm>
                <a:off x="10058400" y="6858000"/>
                <a:ext cx="6583680" cy="1371600"/>
                <a:chOff x="10058400" y="6858000"/>
                <a:chExt cx="6583680" cy="1371600"/>
              </a:xfrm>
            </p:grpSpPr>
            <p:sp>
              <p:nvSpPr>
                <p:cNvPr id="83" name="Freeform 83"/>
                <p:cNvSpPr/>
                <p:nvPr/>
              </p:nvSpPr>
              <p:spPr>
                <a:xfrm>
                  <a:off x="10058400" y="6858000"/>
                  <a:ext cx="6583680" cy="137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240" h="1828800">
                      <a:moveTo>
                        <a:pt x="0" y="0"/>
                      </a:moveTo>
                      <a:lnTo>
                        <a:pt x="8778240" y="0"/>
                      </a:lnTo>
                      <a:lnTo>
                        <a:pt x="8778240" y="1828800"/>
                      </a:lnTo>
                      <a:lnTo>
                        <a:pt x="0" y="1828800"/>
                      </a:lnTo>
                      <a:close/>
                    </a:path>
                  </a:pathLst>
                </a:custGeom>
                <a:solidFill>
                  <a:srgbClr val="F4F8F9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85" name="Freeform 85"/>
                <p:cNvSpPr/>
                <p:nvPr/>
              </p:nvSpPr>
              <p:spPr>
                <a:xfrm>
                  <a:off x="10058400" y="6858000"/>
                  <a:ext cx="109728" cy="137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04" h="1828800">
                      <a:moveTo>
                        <a:pt x="0" y="0"/>
                      </a:moveTo>
                      <a:lnTo>
                        <a:pt x="146304" y="0"/>
                      </a:lnTo>
                      <a:lnTo>
                        <a:pt x="146304" y="1828800"/>
                      </a:lnTo>
                      <a:lnTo>
                        <a:pt x="0" y="1828800"/>
                      </a:lnTo>
                      <a:close/>
                    </a:path>
                  </a:pathLst>
                </a:custGeom>
                <a:solidFill>
                  <a:srgbClr val="E8783A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88" name="TextBox 88"/>
                <p:cNvSpPr txBox="1"/>
                <p:nvPr/>
              </p:nvSpPr>
              <p:spPr>
                <a:xfrm>
                  <a:off x="10424160" y="6858857"/>
                  <a:ext cx="6035040" cy="584359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l">
                    <a:lnSpc>
                      <a:spcPts val="2640"/>
                    </a:lnSpc>
                  </a:pPr>
                  <a:r>
                    <a:rPr lang="pt-BR" sz="2800" b="1" noProof="0" dirty="0">
                      <a:solidFill>
                        <a:srgbClr val="E8783A"/>
                      </a:solidFill>
                      <a:latin typeface="Calibri (MS) Bold"/>
                      <a:ea typeface="Calibri (MS) Bold"/>
                      <a:cs typeface="Calibri (MS) Bold"/>
                      <a:sym typeface="Calibri (MS) Bold"/>
                    </a:rPr>
                    <a:t>SF50 – MgSO4 50 MG\\mg/kg</a:t>
                  </a:r>
                </a:p>
              </p:txBody>
            </p:sp>
            <p:sp>
              <p:nvSpPr>
                <p:cNvPr id="91" name="TextBox 91"/>
                <p:cNvSpPr txBox="1"/>
                <p:nvPr/>
              </p:nvSpPr>
              <p:spPr>
                <a:xfrm>
                  <a:off x="10424160" y="7406640"/>
                  <a:ext cx="6035040" cy="73152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MgSO₄ 50 mg/kg</a:t>
                  </a:r>
                </a:p>
                <a:p>
                  <a:pPr algn="l">
                    <a:lnSpc>
                      <a:spcPts val="2160"/>
                    </a:lnSpc>
                  </a:pPr>
                  <a:r>
                    <a:rPr lang="pt-BR" sz="2000" spc="-10" noProof="0" dirty="0">
                      <a:solidFill>
                        <a:srgbClr val="3A4A5A"/>
                      </a:solidFill>
                      <a:ea typeface="TT Rounds Condensed"/>
                      <a:cs typeface="TT Rounds Condensed"/>
                      <a:sym typeface="TT Rounds Condensed"/>
                    </a:rPr>
                    <a:t>100 mL — Dose alta</a:t>
                  </a:r>
                </a:p>
              </p:txBody>
            </p:sp>
          </p:grpSp>
        </p:grpSp>
      </p:grpSp>
      <p:pic>
        <p:nvPicPr>
          <p:cNvPr id="109" name="Imagem 108">
            <a:extLst>
              <a:ext uri="{FF2B5EF4-FFF2-40B4-BE49-F238E27FC236}">
                <a16:creationId xmlns:a16="http://schemas.microsoft.com/office/drawing/2014/main" id="{B1EE488B-C8DE-3287-C01F-087A0A4A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6709905"/>
            <a:ext cx="8388274" cy="3280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10140696"/>
            <a:ext cx="18288000" cy="146304"/>
          </a:xfrm>
          <a:custGeom>
            <a:avLst/>
            <a:gdLst/>
            <a:ahLst/>
            <a:cxnLst/>
            <a:rect l="l" t="t" r="r" b="b"/>
            <a:pathLst>
              <a:path w="24384000" h="195072">
                <a:moveTo>
                  <a:pt x="0" y="0"/>
                </a:moveTo>
                <a:lnTo>
                  <a:pt x="24384000" y="0"/>
                </a:lnTo>
                <a:lnTo>
                  <a:pt x="24384000" y="195072"/>
                </a:lnTo>
                <a:lnTo>
                  <a:pt x="0" y="195072"/>
                </a:lnTo>
                <a:close/>
              </a:path>
            </a:pathLst>
          </a:custGeom>
          <a:solidFill>
            <a:srgbClr val="0E6E7C"/>
          </a:solid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9492765-EBFE-054E-4278-79C63A191A04}"/>
              </a:ext>
            </a:extLst>
          </p:cNvPr>
          <p:cNvGrpSpPr/>
          <p:nvPr/>
        </p:nvGrpSpPr>
        <p:grpSpPr>
          <a:xfrm>
            <a:off x="930953" y="492251"/>
            <a:ext cx="16590085" cy="1360362"/>
            <a:chOff x="930953" y="492251"/>
            <a:chExt cx="16590085" cy="1360362"/>
          </a:xfrm>
        </p:grpSpPr>
        <p:sp>
          <p:nvSpPr>
            <p:cNvPr id="8" name="TextBox 8"/>
            <p:cNvSpPr txBox="1"/>
            <p:nvPr/>
          </p:nvSpPr>
          <p:spPr>
            <a:xfrm>
              <a:off x="930953" y="492251"/>
              <a:ext cx="16590085" cy="612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79"/>
                </a:lnSpc>
              </a:pPr>
              <a:r>
                <a:rPr lang="pt-BR" sz="2400" b="1" noProof="0" dirty="0">
                  <a:solidFill>
                    <a:srgbClr val="394A5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MÉTODOS</a:t>
              </a: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085D039-37B2-D549-BCC9-4C7BEDE7C698}"/>
                </a:ext>
              </a:extLst>
            </p:cNvPr>
            <p:cNvGrpSpPr/>
            <p:nvPr/>
          </p:nvGrpSpPr>
          <p:grpSpPr>
            <a:xfrm>
              <a:off x="930953" y="1309955"/>
              <a:ext cx="8451532" cy="542658"/>
              <a:chOff x="1073468" y="1309955"/>
              <a:chExt cx="5936932" cy="542658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1073468" y="1309955"/>
                <a:ext cx="5936932" cy="5192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640"/>
                  </a:lnSpc>
                </a:pPr>
                <a:r>
                  <a:rPr lang="pt-BR" sz="3200" b="1" i="1" spc="-13" noProof="0" dirty="0">
                    <a:solidFill>
                      <a:srgbClr val="0E6E7C"/>
                    </a:solidFill>
                    <a:latin typeface="+mj-lt"/>
                    <a:ea typeface="TT Rounds Condensed Italics"/>
                    <a:cs typeface="TT Rounds Condensed Italics"/>
                    <a:sym typeface="TT Rounds Condensed Italics"/>
                  </a:rPr>
                  <a:t>Randomização, Cegamento e Cálculo Amostral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097281" y="1804988"/>
                <a:ext cx="219456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926080" h="63500">
                    <a:moveTo>
                      <a:pt x="0" y="0"/>
                    </a:moveTo>
                    <a:lnTo>
                      <a:pt x="2926080" y="0"/>
                    </a:lnTo>
                    <a:lnTo>
                      <a:pt x="292608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E8783A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783C8AEA-1BE7-F119-6548-7F36F52A6283}"/>
              </a:ext>
            </a:extLst>
          </p:cNvPr>
          <p:cNvGrpSpPr/>
          <p:nvPr/>
        </p:nvGrpSpPr>
        <p:grpSpPr>
          <a:xfrm>
            <a:off x="653549" y="5640225"/>
            <a:ext cx="6595872" cy="3212013"/>
            <a:chOff x="1097280" y="5913699"/>
            <a:chExt cx="8046720" cy="3212013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8416E29C-8C24-9371-6220-AC22B687FDBE}"/>
                </a:ext>
              </a:extLst>
            </p:cNvPr>
            <p:cNvGrpSpPr/>
            <p:nvPr/>
          </p:nvGrpSpPr>
          <p:grpSpPr>
            <a:xfrm>
              <a:off x="1097280" y="5913699"/>
              <a:ext cx="8046720" cy="3212013"/>
              <a:chOff x="1097280" y="5913699"/>
              <a:chExt cx="8046720" cy="3212013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C1FC8DC3-0657-D1D6-5ADB-9226B1F06143}"/>
                  </a:ext>
                </a:extLst>
              </p:cNvPr>
              <p:cNvGrpSpPr/>
              <p:nvPr/>
            </p:nvGrpSpPr>
            <p:grpSpPr>
              <a:xfrm>
                <a:off x="1097280" y="5913699"/>
                <a:ext cx="8046720" cy="760095"/>
                <a:chOff x="1097280" y="5913699"/>
                <a:chExt cx="8046720" cy="760095"/>
              </a:xfrm>
            </p:grpSpPr>
            <p:sp>
              <p:nvSpPr>
                <p:cNvPr id="36" name="Freeform 36"/>
                <p:cNvSpPr/>
                <p:nvPr/>
              </p:nvSpPr>
              <p:spPr>
                <a:xfrm>
                  <a:off x="1097280" y="5927986"/>
                  <a:ext cx="8046720" cy="73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960" h="975360">
                      <a:moveTo>
                        <a:pt x="0" y="0"/>
                      </a:moveTo>
                      <a:lnTo>
                        <a:pt x="10728960" y="0"/>
                      </a:lnTo>
                      <a:lnTo>
                        <a:pt x="10728960" y="975360"/>
                      </a:lnTo>
                      <a:lnTo>
                        <a:pt x="0" y="975360"/>
                      </a:lnTo>
                      <a:close/>
                    </a:path>
                  </a:pathLst>
                </a:custGeom>
                <a:solidFill>
                  <a:srgbClr val="E8783A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1097280" y="5913699"/>
                  <a:ext cx="8046720" cy="760095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879"/>
                    </a:lnSpc>
                  </a:pPr>
                  <a:r>
                    <a:rPr lang="pt-BR" sz="2400" b="1" noProof="0" dirty="0">
                      <a:solidFill>
                        <a:srgbClr val="FFFFFF"/>
                      </a:solidFill>
                      <a:latin typeface="Calibri (MS) Bold"/>
                      <a:ea typeface="Calibri (MS) Bold"/>
                      <a:cs typeface="Calibri (MS) Bold"/>
                      <a:sym typeface="Calibri (MS) Bold"/>
                    </a:rPr>
                    <a:t>CÁLCULO AMOSTRAL</a:t>
                  </a: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1097280" y="7022592"/>
                <a:ext cx="109728" cy="2103120"/>
              </a:xfrm>
              <a:custGeom>
                <a:avLst/>
                <a:gdLst/>
                <a:ahLst/>
                <a:cxnLst/>
                <a:rect l="l" t="t" r="r" b="b"/>
                <a:pathLst>
                  <a:path w="146304" h="2804160">
                    <a:moveTo>
                      <a:pt x="0" y="0"/>
                    </a:moveTo>
                    <a:lnTo>
                      <a:pt x="146304" y="0"/>
                    </a:lnTo>
                    <a:lnTo>
                      <a:pt x="146304" y="2804160"/>
                    </a:lnTo>
                    <a:lnTo>
                      <a:pt x="0" y="2804160"/>
                    </a:lnTo>
                    <a:close/>
                  </a:path>
                </a:pathLst>
              </a:custGeom>
              <a:solidFill>
                <a:srgbClr val="E8783A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437309" y="7063383"/>
              <a:ext cx="7706691" cy="16047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pt-BR" sz="2400" spc="-10" noProof="0" dirty="0" err="1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d</a:t>
              </a:r>
              <a:r>
                <a:rPr lang="pt-BR" sz="2400" spc="-10" noProof="0" dirty="0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 de Cohen ≈ 0,72 | α = 0,05 | Poder = 80%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spc="-10" noProof="0" dirty="0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Planejado: </a:t>
              </a:r>
              <a:r>
                <a:rPr lang="pt-BR" sz="2400" spc="-10" noProof="0" dirty="0" err="1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n</a:t>
              </a:r>
              <a:r>
                <a:rPr lang="pt-BR" sz="2400" spc="-10" noProof="0" dirty="0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 = 123 (41/grupo)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spc="-10" noProof="0" dirty="0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Efetivo: </a:t>
              </a:r>
              <a:r>
                <a:rPr lang="pt-BR" sz="2400" spc="-10" noProof="0" dirty="0" err="1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n</a:t>
              </a:r>
              <a:r>
                <a:rPr lang="pt-BR" sz="2400" spc="-10" noProof="0" dirty="0">
                  <a:solidFill>
                    <a:srgbClr val="5A6B7A"/>
                  </a:solidFill>
                  <a:ea typeface="TT Rounds Condensed"/>
                  <a:cs typeface="TT Rounds Condensed"/>
                  <a:sym typeface="TT Rounds Condensed"/>
                </a:rPr>
                <a:t> = 51 (prazo institucional)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25DF600-79F2-883E-7907-C675ACFC3070}"/>
              </a:ext>
            </a:extLst>
          </p:cNvPr>
          <p:cNvGrpSpPr/>
          <p:nvPr/>
        </p:nvGrpSpPr>
        <p:grpSpPr>
          <a:xfrm>
            <a:off x="363989" y="2201411"/>
            <a:ext cx="6885432" cy="2226557"/>
            <a:chOff x="600635" y="2109837"/>
            <a:chExt cx="8046720" cy="2226557"/>
          </a:xfrm>
        </p:grpSpPr>
        <p:sp>
          <p:nvSpPr>
            <p:cNvPr id="24" name="TextBox 24"/>
            <p:cNvSpPr txBox="1"/>
            <p:nvPr/>
          </p:nvSpPr>
          <p:spPr>
            <a:xfrm>
              <a:off x="1027355" y="2970516"/>
              <a:ext cx="7376160" cy="105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61860" lvl="1" indent="-180930" algn="l">
                <a:lnSpc>
                  <a:spcPct val="150000"/>
                </a:lnSpc>
                <a:buFont typeface="Arial"/>
                <a:buChar char="•"/>
              </a:pP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Envelopes opacos, lacrados, numerados (</a:t>
              </a:r>
              <a:r>
                <a:rPr lang="pt-BR" sz="2400" spc="-12" noProof="0" dirty="0" err="1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n</a:t>
              </a: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=123)</a:t>
              </a:r>
            </a:p>
            <a:p>
              <a:pPr marL="361860" lvl="1" indent="-180930" algn="l">
                <a:lnSpc>
                  <a:spcPct val="150000"/>
                </a:lnSpc>
                <a:buFont typeface="Arial"/>
                <a:buChar char="•"/>
              </a:pPr>
              <a:r>
                <a:rPr lang="pt-BR" sz="2400" spc="-12" noProof="0" dirty="0">
                  <a:solidFill>
                    <a:srgbClr val="3A4A5A"/>
                  </a:solidFill>
                  <a:ea typeface="TT Rounds Condensed"/>
                  <a:cs typeface="TT Rounds Condensed"/>
                  <a:sym typeface="TT Rounds Condensed"/>
                </a:rPr>
                <a:t>41 envelopes/grupo, embaralhados antes da seleção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B846F3DC-FD1F-417E-1665-3BC6B3E63F64}"/>
                </a:ext>
              </a:extLst>
            </p:cNvPr>
            <p:cNvGrpSpPr/>
            <p:nvPr/>
          </p:nvGrpSpPr>
          <p:grpSpPr>
            <a:xfrm>
              <a:off x="600635" y="2109837"/>
              <a:ext cx="8046720" cy="2226557"/>
              <a:chOff x="426720" y="2154943"/>
              <a:chExt cx="8046720" cy="2226557"/>
            </a:xfrm>
          </p:grpSpPr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654BFE82-3F29-2B51-5128-392D39A6B79B}"/>
                  </a:ext>
                </a:extLst>
              </p:cNvPr>
              <p:cNvGrpSpPr/>
              <p:nvPr/>
            </p:nvGrpSpPr>
            <p:grpSpPr>
              <a:xfrm>
                <a:off x="426720" y="2154943"/>
                <a:ext cx="8046720" cy="760095"/>
                <a:chOff x="731520" y="2165985"/>
                <a:chExt cx="8046720" cy="76009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1097280" y="2194560"/>
                  <a:ext cx="7680960" cy="73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280" h="975360">
                      <a:moveTo>
                        <a:pt x="0" y="0"/>
                      </a:moveTo>
                      <a:lnTo>
                        <a:pt x="10241280" y="0"/>
                      </a:lnTo>
                      <a:lnTo>
                        <a:pt x="10241280" y="975360"/>
                      </a:lnTo>
                      <a:lnTo>
                        <a:pt x="0" y="975360"/>
                      </a:lnTo>
                      <a:close/>
                    </a:path>
                  </a:pathLst>
                </a:custGeom>
                <a:solidFill>
                  <a:srgbClr val="0E6E7C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731520" y="2165985"/>
                  <a:ext cx="8046720" cy="760095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879"/>
                    </a:lnSpc>
                  </a:pPr>
                  <a:r>
                    <a:rPr lang="pt-BR" sz="2400" b="1" noProof="0" dirty="0">
                      <a:solidFill>
                        <a:srgbClr val="FFFFFF"/>
                      </a:solidFill>
                      <a:latin typeface="Calibri (MS) Bold"/>
                      <a:ea typeface="Calibri (MS) Bold"/>
                      <a:cs typeface="Calibri (MS) Bold"/>
                      <a:sym typeface="Calibri (MS) Bold"/>
                    </a:rPr>
                    <a:t>RANDOMIZAÇÃO</a:t>
                  </a:r>
                </a:p>
              </p:txBody>
            </p:sp>
          </p:grpSp>
          <p:sp>
            <p:nvSpPr>
              <p:cNvPr id="51" name="Freeform 43">
                <a:extLst>
                  <a:ext uri="{FF2B5EF4-FFF2-40B4-BE49-F238E27FC236}">
                    <a16:creationId xmlns:a16="http://schemas.microsoft.com/office/drawing/2014/main" id="{AAD63D8D-BB2B-0CB6-35F5-B4E47C6E7939}"/>
                  </a:ext>
                </a:extLst>
              </p:cNvPr>
              <p:cNvSpPr/>
              <p:nvPr/>
            </p:nvSpPr>
            <p:spPr>
              <a:xfrm>
                <a:off x="792480" y="3024548"/>
                <a:ext cx="60960" cy="1356952"/>
              </a:xfrm>
              <a:custGeom>
                <a:avLst/>
                <a:gdLst/>
                <a:ahLst/>
                <a:cxnLst/>
                <a:rect l="l" t="t" r="r" b="b"/>
                <a:pathLst>
                  <a:path w="146304" h="2804160">
                    <a:moveTo>
                      <a:pt x="0" y="0"/>
                    </a:moveTo>
                    <a:lnTo>
                      <a:pt x="146304" y="0"/>
                    </a:lnTo>
                    <a:lnTo>
                      <a:pt x="146304" y="2804160"/>
                    </a:lnTo>
                    <a:lnTo>
                      <a:pt x="0" y="2804160"/>
                    </a:lnTo>
                    <a:close/>
                  </a:path>
                </a:pathLst>
              </a:custGeom>
              <a:solidFill>
                <a:srgbClr val="0E6E7C"/>
              </a:solidFill>
            </p:spPr>
            <p:txBody>
              <a:bodyPr/>
              <a:lstStyle/>
              <a:p>
                <a:endParaRPr lang="pt-BR" noProof="0" dirty="0"/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8708462-9112-AD1D-73BA-F257FE2B6575}"/>
              </a:ext>
            </a:extLst>
          </p:cNvPr>
          <p:cNvGrpSpPr/>
          <p:nvPr/>
        </p:nvGrpSpPr>
        <p:grpSpPr>
          <a:xfrm>
            <a:off x="9875520" y="2171700"/>
            <a:ext cx="7680960" cy="4953000"/>
            <a:chOff x="9875520" y="2171700"/>
            <a:chExt cx="7680960" cy="3756426"/>
          </a:xfrm>
        </p:grpSpPr>
        <p:sp>
          <p:nvSpPr>
            <p:cNvPr id="32" name="TextBox 32"/>
            <p:cNvSpPr txBox="1"/>
            <p:nvPr/>
          </p:nvSpPr>
          <p:spPr>
            <a:xfrm>
              <a:off x="10481399" y="3771830"/>
              <a:ext cx="6949440" cy="2156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pt-BR" sz="2400" b="1" spc="-12" noProof="0" dirty="0">
                  <a:solidFill>
                    <a:schemeClr val="accent3">
                      <a:lumMod val="50000"/>
                    </a:schemeClr>
                  </a:solidFill>
                  <a:ea typeface="TT Rounds Condensed Bold"/>
                  <a:cs typeface="TT Rounds Condensed Bold"/>
                  <a:sym typeface="TT Rounds Condensed Bold"/>
                </a:rPr>
                <a:t>✓ Participante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1" spc="-12" noProof="0" dirty="0">
                  <a:solidFill>
                    <a:schemeClr val="accent3">
                      <a:lumMod val="50000"/>
                    </a:schemeClr>
                  </a:solidFill>
                  <a:ea typeface="TT Rounds Condensed Bold"/>
                  <a:cs typeface="TT Rounds Condensed Bold"/>
                  <a:sym typeface="TT Rounds Condensed Bold"/>
                </a:rPr>
                <a:t>✓ Avaliador </a:t>
              </a:r>
              <a:r>
                <a:rPr lang="pt-BR" sz="2400" spc="-12" noProof="0" dirty="0">
                  <a:solidFill>
                    <a:schemeClr val="accent3">
                      <a:lumMod val="50000"/>
                    </a:schemeClr>
                  </a:solidFill>
                  <a:ea typeface="TT Rounds Condensed Bold"/>
                  <a:cs typeface="TT Rounds Condensed Bold"/>
                  <a:sym typeface="TT Rounds Condensed Bold"/>
                </a:rPr>
                <a:t>(TOFscan®)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1" spc="-12" noProof="0" dirty="0">
                  <a:solidFill>
                    <a:schemeClr val="accent3">
                      <a:lumMod val="50000"/>
                    </a:schemeClr>
                  </a:solidFill>
                  <a:ea typeface="TT Rounds Condensed Bold"/>
                  <a:cs typeface="TT Rounds Condensed Bold"/>
                  <a:sym typeface="TT Rounds Condensed Bold"/>
                </a:rPr>
                <a:t>✓ Estatístico </a:t>
              </a:r>
              <a:r>
                <a:rPr lang="pt-BR" sz="2400" spc="-12" noProof="0" dirty="0">
                  <a:solidFill>
                    <a:schemeClr val="accent3">
                      <a:lumMod val="50000"/>
                    </a:schemeClr>
                  </a:solidFill>
                  <a:ea typeface="TT Rounds Condensed Bold"/>
                  <a:cs typeface="TT Rounds Condensed Bold"/>
                  <a:sym typeface="TT Rounds Condensed Bold"/>
                </a:rPr>
                <a:t>(grupos codificados 1, 2, 3)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1" spc="-12" noProof="0" dirty="0">
                  <a:solidFill>
                    <a:srgbClr val="C00000"/>
                  </a:solidFill>
                  <a:ea typeface="TT Rounds Condensed Bold"/>
                  <a:cs typeface="TT Rounds Condensed Bold"/>
                  <a:sym typeface="TT Rounds Condensed Bold"/>
                </a:rPr>
                <a:t>✗ Anestesiologista </a:t>
              </a:r>
              <a:r>
                <a:rPr lang="pt-BR" sz="2400" spc="-12" noProof="0" dirty="0">
                  <a:solidFill>
                    <a:srgbClr val="C00000"/>
                  </a:solidFill>
                  <a:ea typeface="TT Rounds Condensed Bold"/>
                  <a:cs typeface="TT Rounds Condensed Bold"/>
                  <a:sym typeface="TT Rounds Condensed Bold"/>
                </a:rPr>
                <a:t>(preparou soluções)</a:t>
              </a:r>
            </a:p>
          </p:txBody>
        </p: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B23577B6-09BC-CF22-3B0F-68AA002AD0B0}"/>
                </a:ext>
              </a:extLst>
            </p:cNvPr>
            <p:cNvGrpSpPr/>
            <p:nvPr/>
          </p:nvGrpSpPr>
          <p:grpSpPr>
            <a:xfrm>
              <a:off x="9875520" y="2171700"/>
              <a:ext cx="7680960" cy="3756426"/>
              <a:chOff x="9875520" y="2171700"/>
              <a:chExt cx="7680960" cy="3756426"/>
            </a:xfrm>
          </p:grpSpPr>
          <p:sp>
            <p:nvSpPr>
              <p:cNvPr id="47" name="TextBox 47"/>
              <p:cNvSpPr txBox="1"/>
              <p:nvPr/>
            </p:nvSpPr>
            <p:spPr>
              <a:xfrm>
                <a:off x="10302240" y="3247833"/>
                <a:ext cx="6827520" cy="2928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05777" lvl="1" indent="-342900" algn="l">
                  <a:lnSpc>
                    <a:spcPts val="2160"/>
                  </a:lnSpc>
                  <a:buFont typeface="Arial" panose="020B0604020202020204" pitchFamily="34" charset="0"/>
                  <a:buChar char="•"/>
                </a:pPr>
                <a:r>
                  <a:rPr lang="pt-BR" sz="2400" b="1" spc="-10" noProof="0" dirty="0">
                    <a:solidFill>
                      <a:srgbClr val="3A4A5A"/>
                    </a:solidFill>
                    <a:ea typeface="TT Rounds Condensed"/>
                    <a:cs typeface="TT Rounds Condensed"/>
                    <a:sym typeface="TT Rounds Condensed"/>
                  </a:rPr>
                  <a:t>Soluções idênticas (transparentes, 100 mL)</a:t>
                </a:r>
              </a:p>
            </p:txBody>
          </p:sp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C189E1E2-536E-2E1F-8889-3EAB594E726D}"/>
                  </a:ext>
                </a:extLst>
              </p:cNvPr>
              <p:cNvGrpSpPr/>
              <p:nvPr/>
            </p:nvGrpSpPr>
            <p:grpSpPr>
              <a:xfrm>
                <a:off x="9875520" y="2171700"/>
                <a:ext cx="7680960" cy="3756426"/>
                <a:chOff x="9875520" y="2171700"/>
                <a:chExt cx="7680960" cy="3756426"/>
              </a:xfrm>
            </p:grpSpPr>
            <p:grpSp>
              <p:nvGrpSpPr>
                <p:cNvPr id="57" name="Agrupar 56">
                  <a:extLst>
                    <a:ext uri="{FF2B5EF4-FFF2-40B4-BE49-F238E27FC236}">
                      <a16:creationId xmlns:a16="http://schemas.microsoft.com/office/drawing/2014/main" id="{48CAFCAF-09E3-5D9B-8B25-459BEF8B60C0}"/>
                    </a:ext>
                  </a:extLst>
                </p:cNvPr>
                <p:cNvGrpSpPr/>
                <p:nvPr/>
              </p:nvGrpSpPr>
              <p:grpSpPr>
                <a:xfrm>
                  <a:off x="9875520" y="2171700"/>
                  <a:ext cx="7680960" cy="731520"/>
                  <a:chOff x="10962735" y="2214124"/>
                  <a:chExt cx="7680960" cy="731520"/>
                </a:xfrm>
              </p:grpSpPr>
              <p:sp>
                <p:nvSpPr>
                  <p:cNvPr id="28" name="Freeform 28"/>
                  <p:cNvSpPr/>
                  <p:nvPr/>
                </p:nvSpPr>
                <p:spPr>
                  <a:xfrm>
                    <a:off x="10962735" y="2214124"/>
                    <a:ext cx="7680960" cy="731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1280" h="975360">
                        <a:moveTo>
                          <a:pt x="0" y="0"/>
                        </a:moveTo>
                        <a:lnTo>
                          <a:pt x="10241280" y="0"/>
                        </a:lnTo>
                        <a:lnTo>
                          <a:pt x="10241280" y="975360"/>
                        </a:lnTo>
                        <a:lnTo>
                          <a:pt x="0" y="975360"/>
                        </a:lnTo>
                        <a:close/>
                      </a:path>
                    </a:pathLst>
                  </a:custGeom>
                  <a:solidFill>
                    <a:srgbClr val="0D2137"/>
                  </a:solidFill>
                </p:spPr>
                <p:txBody>
                  <a:bodyPr/>
                  <a:lstStyle/>
                  <a:p>
                    <a:endParaRPr lang="pt-BR" noProof="0" dirty="0"/>
                  </a:p>
                </p:txBody>
              </p:sp>
              <p:sp>
                <p:nvSpPr>
                  <p:cNvPr id="31" name="TextBox 31"/>
                  <p:cNvSpPr txBox="1"/>
                  <p:nvPr/>
                </p:nvSpPr>
                <p:spPr>
                  <a:xfrm>
                    <a:off x="11568614" y="2319393"/>
                    <a:ext cx="6469203" cy="520982"/>
                  </a:xfrm>
                  <a:prstGeom prst="rect">
                    <a:avLst/>
                  </a:prstGeom>
                </p:spPr>
                <p:txBody>
                  <a:bodyPr lIns="0" tIns="0" rIns="0" bIns="0" rtlCol="0" anchor="ctr"/>
                  <a:lstStyle/>
                  <a:p>
                    <a:pPr algn="ctr">
                      <a:lnSpc>
                        <a:spcPts val="2879"/>
                      </a:lnSpc>
                    </a:pPr>
                    <a:r>
                      <a:rPr lang="pt-BR" sz="2400" b="1" noProof="0" dirty="0">
                        <a:solidFill>
                          <a:srgbClr val="FFFFFF"/>
                        </a:solidFill>
                        <a:latin typeface="Calibri (MS) Bold"/>
                        <a:ea typeface="Calibri (MS) Bold"/>
                        <a:cs typeface="Calibri (MS) Bold"/>
                        <a:sym typeface="Calibri (MS) Bold"/>
                      </a:rPr>
                      <a:t>CEGAMENTO</a:t>
                    </a:r>
                  </a:p>
                </p:txBody>
              </p:sp>
            </p:grpSp>
            <p:sp>
              <p:nvSpPr>
                <p:cNvPr id="59" name="Freeform 43">
                  <a:extLst>
                    <a:ext uri="{FF2B5EF4-FFF2-40B4-BE49-F238E27FC236}">
                      <a16:creationId xmlns:a16="http://schemas.microsoft.com/office/drawing/2014/main" id="{07B79AA5-2D22-E857-D944-7C1C4D7605E7}"/>
                    </a:ext>
                  </a:extLst>
                </p:cNvPr>
                <p:cNvSpPr/>
                <p:nvPr/>
              </p:nvSpPr>
              <p:spPr>
                <a:xfrm>
                  <a:off x="9877292" y="3134078"/>
                  <a:ext cx="109728" cy="279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04" h="2804160">
                      <a:moveTo>
                        <a:pt x="0" y="0"/>
                      </a:moveTo>
                      <a:lnTo>
                        <a:pt x="146304" y="0"/>
                      </a:lnTo>
                      <a:lnTo>
                        <a:pt x="146304" y="2804160"/>
                      </a:lnTo>
                      <a:lnTo>
                        <a:pt x="0" y="2804160"/>
                      </a:lnTo>
                      <a:close/>
                    </a:path>
                  </a:pathLst>
                </a:custGeom>
                <a:solidFill>
                  <a:srgbClr val="0D2036"/>
                </a:solidFill>
              </p:spPr>
              <p:txBody>
                <a:bodyPr/>
                <a:lstStyle/>
                <a:p>
                  <a:endParaRPr lang="pt-BR" noProof="0" dirty="0"/>
                </a:p>
              </p:txBody>
            </p:sp>
          </p:grpSp>
        </p:grpSp>
      </p:grp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4BF3727E-187D-C050-1640-74B5B0C6D1E8}"/>
              </a:ext>
            </a:extLst>
          </p:cNvPr>
          <p:cNvSpPr txBox="1"/>
          <p:nvPr/>
        </p:nvSpPr>
        <p:spPr>
          <a:xfrm>
            <a:off x="4572000" y="435685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2902</Words>
  <Application>Microsoft Macintosh PowerPoint</Application>
  <PresentationFormat>Personalizar</PresentationFormat>
  <Paragraphs>601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Calibri Light</vt:lpstr>
      <vt:lpstr>TT Rounds Condensed</vt:lpstr>
      <vt:lpstr>Calibri (MS)</vt:lpstr>
      <vt:lpstr>Aptos Display</vt:lpstr>
      <vt:lpstr>Calibri</vt:lpstr>
      <vt:lpstr>Aptos</vt:lpstr>
      <vt:lpstr>Montserrat</vt:lpstr>
      <vt:lpstr>Arial</vt:lpstr>
      <vt:lpstr>TT Rounds Condensed Italics</vt:lpstr>
      <vt:lpstr>Calibri (MS) Bold</vt:lpstr>
      <vt:lpstr>TT Rounds Condensed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RASCUNHO TCC GABRIEL.pptx</dc:title>
  <cp:lastModifiedBy>Gabriel Tavares</cp:lastModifiedBy>
  <cp:revision>15</cp:revision>
  <dcterms:created xsi:type="dcterms:W3CDTF">2006-08-16T00:00:00Z</dcterms:created>
  <dcterms:modified xsi:type="dcterms:W3CDTF">2026-02-11T13:05:14Z</dcterms:modified>
  <dc:identifier>DAHA8VfigCg</dc:identifier>
</cp:coreProperties>
</file>